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58" r:id="rId1"/>
  </p:sldMasterIdLst>
  <p:notesMasterIdLst>
    <p:notesMasterId r:id="rId21"/>
  </p:notesMasterIdLst>
  <p:sldIdLst>
    <p:sldId id="256" r:id="rId2"/>
    <p:sldId id="257" r:id="rId3"/>
    <p:sldId id="281" r:id="rId4"/>
    <p:sldId id="288" r:id="rId5"/>
    <p:sldId id="289" r:id="rId6"/>
    <p:sldId id="295" r:id="rId7"/>
    <p:sldId id="296" r:id="rId8"/>
    <p:sldId id="290" r:id="rId9"/>
    <p:sldId id="302" r:id="rId10"/>
    <p:sldId id="292" r:id="rId11"/>
    <p:sldId id="293" r:id="rId12"/>
    <p:sldId id="291" r:id="rId13"/>
    <p:sldId id="294" r:id="rId14"/>
    <p:sldId id="299" r:id="rId15"/>
    <p:sldId id="300" r:id="rId16"/>
    <p:sldId id="303" r:id="rId17"/>
    <p:sldId id="301" r:id="rId18"/>
    <p:sldId id="297" r:id="rId19"/>
    <p:sldId id="298"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784"/>
  </p:normalViewPr>
  <p:slideViewPr>
    <p:cSldViewPr snapToGrid="0" snapToObjects="1">
      <p:cViewPr>
        <p:scale>
          <a:sx n="122" d="100"/>
          <a:sy n="122" d="100"/>
        </p:scale>
        <p:origin x="160" y="3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B92F76-CAB3-4F4D-8683-701DAA9A3C61}" type="datetimeFigureOut">
              <a:rPr lang="en-US" smtClean="0"/>
              <a:t>9/21/21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C78833-4375-814A-8E74-94831F6E9DC9}" type="slidenum">
              <a:rPr lang="en-US" smtClean="0"/>
              <a:t>‹#›</a:t>
            </a:fld>
            <a:endParaRPr lang="en-US"/>
          </a:p>
        </p:txBody>
      </p:sp>
    </p:spTree>
    <p:extLst>
      <p:ext uri="{BB962C8B-B14F-4D97-AF65-F5344CB8AC3E}">
        <p14:creationId xmlns:p14="http://schemas.microsoft.com/office/powerpoint/2010/main" val="3465272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GB"/>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DAA174A5-697F-BF4E-8E84-C1214A5FCC62}" type="datetime1">
              <a:rPr lang="en-GB" smtClean="0"/>
              <a:t>21/09/2021</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8B37D5FE-740C-46F5-801A-FA5477D9711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5" name="Date Placeholder 4"/>
          <p:cNvSpPr>
            <a:spLocks noGrp="1"/>
          </p:cNvSpPr>
          <p:nvPr>
            <p:ph type="dt" sz="half" idx="10"/>
          </p:nvPr>
        </p:nvSpPr>
        <p:spPr/>
        <p:txBody>
          <a:bodyPr/>
          <a:lstStyle/>
          <a:p>
            <a:fld id="{913BE027-A039-3B4F-90A1-7C12EE34CE14}" type="datetime1">
              <a:rPr lang="en-GB" smtClean="0"/>
              <a:t>21/09/2021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669218-22C6-FA47-B79A-A68F18F3E745}"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5" name="Date Placeholder 4"/>
          <p:cNvSpPr>
            <a:spLocks noGrp="1"/>
          </p:cNvSpPr>
          <p:nvPr>
            <p:ph type="dt" sz="half" idx="10"/>
          </p:nvPr>
        </p:nvSpPr>
        <p:spPr/>
        <p:txBody>
          <a:bodyPr/>
          <a:lstStyle/>
          <a:p>
            <a:fld id="{69555B81-D04C-1147-B4DC-2C0989FAF5AE}" type="datetime1">
              <a:rPr lang="en-GB" smtClean="0"/>
              <a:t>21/09/2021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669218-22C6-FA47-B79A-A68F18F3E745}"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a:t>Click to edit Master title style</a:t>
            </a:r>
            <a:endParaRPr/>
          </a:p>
        </p:txBody>
      </p:sp>
      <p:sp>
        <p:nvSpPr>
          <p:cNvPr id="3" name="Date Placeholder 2"/>
          <p:cNvSpPr>
            <a:spLocks noGrp="1"/>
          </p:cNvSpPr>
          <p:nvPr>
            <p:ph type="dt" sz="half" idx="10"/>
          </p:nvPr>
        </p:nvSpPr>
        <p:spPr/>
        <p:txBody>
          <a:bodyPr/>
          <a:lstStyle/>
          <a:p>
            <a:fld id="{D5847F32-8C87-5D46-8697-E171CFBE098E}" type="datetime1">
              <a:rPr lang="en-GB" smtClean="0"/>
              <a:t>21/09/2021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669218-22C6-FA47-B79A-A68F18F3E745}"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53944464-2466-964A-889F-BC6545DB531E}" type="datetime1">
              <a:rPr lang="en-GB" smtClean="0"/>
              <a:t>21/09/2021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669218-22C6-FA47-B79A-A68F18F3E745}"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GB"/>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A90782D4-D1B8-8D4E-941A-D0F7278A2A1E}" type="datetime1">
              <a:rPr lang="en-GB" smtClean="0"/>
              <a:t>21/09/2021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GB"/>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825B39F9-D601-5E4C-84BB-6FD1658C1E22}" type="datetime1">
              <a:rPr lang="en-GB" smtClean="0"/>
              <a:t>21/09/2021</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77669218-22C6-FA47-B79A-A68F18F3E745}"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GB"/>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GB"/>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3007B619-2AE2-2C47-A28E-3D622451CB5F}" type="datetime1">
              <a:rPr lang="en-GB" smtClean="0"/>
              <a:t>21/09/2021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669218-22C6-FA47-B79A-A68F18F3E745}"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GB"/>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CB86017F-5AB9-3141-A8FA-47341C2CA489}" type="datetime1">
              <a:rPr lang="en-GB" smtClean="0"/>
              <a:t>21/09/2021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669218-22C6-FA47-B79A-A68F18F3E745}"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Date Placeholder 3"/>
          <p:cNvSpPr>
            <a:spLocks noGrp="1"/>
          </p:cNvSpPr>
          <p:nvPr>
            <p:ph type="dt" sz="half" idx="10"/>
          </p:nvPr>
        </p:nvSpPr>
        <p:spPr/>
        <p:txBody>
          <a:bodyPr/>
          <a:lstStyle/>
          <a:p>
            <a:fld id="{630A96DC-768E-404A-BD92-E2A17D59F444}" type="datetime1">
              <a:rPr lang="en-GB" smtClean="0"/>
              <a:t>21/09/2021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69218-22C6-FA47-B79A-A68F18F3E745}"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GB"/>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Date Placeholder 3"/>
          <p:cNvSpPr>
            <a:spLocks noGrp="1"/>
          </p:cNvSpPr>
          <p:nvPr>
            <p:ph type="dt" sz="half" idx="10"/>
          </p:nvPr>
        </p:nvSpPr>
        <p:spPr/>
        <p:txBody>
          <a:bodyPr/>
          <a:lstStyle/>
          <a:p>
            <a:fld id="{BF1A15C8-DE00-6C4E-80D2-697711923597}" type="datetime1">
              <a:rPr lang="en-GB" smtClean="0"/>
              <a:t>21/09/2021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69218-22C6-FA47-B79A-A68F18F3E74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a:t>Click to edit Master title style</a:t>
            </a:r>
            <a:endParaRPr/>
          </a:p>
        </p:txBody>
      </p:sp>
      <p:sp>
        <p:nvSpPr>
          <p:cNvPr id="3" name="Content Placeholder 2"/>
          <p:cNvSpPr>
            <a:spLocks noGrp="1"/>
          </p:cNvSpPr>
          <p:nvPr>
            <p:ph idx="1"/>
          </p:nvPr>
        </p:nvSpPr>
        <p:spPr/>
        <p:txBody>
          <a:bodyP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78958699-579E-7144-884F-FF35EC05C2B5}" type="datetime1">
              <a:rPr lang="en-GB" smtClean="0"/>
              <a:t>21/09/2021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69218-22C6-FA47-B79A-A68F18F3E74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GB"/>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9E7852F1-70A4-AD42-8F9B-7A4CA7D57A00}" type="datetime1">
              <a:rPr lang="en-GB" smtClean="0"/>
              <a:t>21/09/2021</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77669218-22C6-FA47-B79A-A68F18F3E745}" type="slidenum">
              <a:rPr lang="en-US" smtClean="0"/>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GB"/>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GB"/>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6D810FFE-276A-7745-97B3-8042BFB99080}" type="datetime1">
              <a:rPr lang="en-GB" smtClean="0"/>
              <a:t>21/09/2021</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77669218-22C6-FA47-B79A-A68F18F3E745}"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GB"/>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GB"/>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50735E3C-BFCC-E642-A954-6EAC1DAFC485}" type="datetime1">
              <a:rPr lang="en-GB" smtClean="0"/>
              <a:t>21/09/2021</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77669218-22C6-FA47-B79A-A68F18F3E74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GB"/>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77669218-22C6-FA47-B79A-A68F18F3E745}"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GB"/>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9" y="914400"/>
            <a:ext cx="7391401" cy="1143000"/>
          </a:xfrm>
        </p:spPr>
        <p:txBody>
          <a:bodyPr/>
          <a:lstStyle/>
          <a:p>
            <a:r>
              <a:rPr lang="en-GB"/>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5" name="Date Placeholder 4"/>
          <p:cNvSpPr>
            <a:spLocks noGrp="1"/>
          </p:cNvSpPr>
          <p:nvPr>
            <p:ph type="dt" sz="half" idx="10"/>
          </p:nvPr>
        </p:nvSpPr>
        <p:spPr/>
        <p:txBody>
          <a:bodyPr/>
          <a:lstStyle/>
          <a:p>
            <a:fld id="{14C2068C-8455-2545-9A02-F13FCB3A67D0}" type="datetime1">
              <a:rPr lang="en-GB" smtClean="0"/>
              <a:t>21/09/2021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669218-22C6-FA47-B79A-A68F18F3E74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GB"/>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7" name="Date Placeholder 6"/>
          <p:cNvSpPr>
            <a:spLocks noGrp="1"/>
          </p:cNvSpPr>
          <p:nvPr>
            <p:ph type="dt" sz="half" idx="10"/>
          </p:nvPr>
        </p:nvSpPr>
        <p:spPr/>
        <p:txBody>
          <a:bodyPr/>
          <a:lstStyle/>
          <a:p>
            <a:fld id="{E1CA69A6-E3DF-6349-9D43-DB3E9404C394}" type="datetime1">
              <a:rPr lang="en-GB" smtClean="0"/>
              <a:t>21/09/2021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669218-22C6-FA47-B79A-A68F18F3E74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5" name="Date Placeholder 4"/>
          <p:cNvSpPr>
            <a:spLocks noGrp="1"/>
          </p:cNvSpPr>
          <p:nvPr>
            <p:ph type="dt" sz="half" idx="10"/>
          </p:nvPr>
        </p:nvSpPr>
        <p:spPr/>
        <p:txBody>
          <a:bodyPr/>
          <a:lstStyle/>
          <a:p>
            <a:fld id="{6AD94498-A0CE-B441-BB3A-92C2CB63CD6C}" type="datetime1">
              <a:rPr lang="en-GB" smtClean="0"/>
              <a:t>21/09/2021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669218-22C6-FA47-B79A-A68F18F3E745}"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GB"/>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CFBDA2EA-6007-0C46-B8C8-10F81E0AB1CA}" type="datetime1">
              <a:rPr lang="en-GB" smtClean="0"/>
              <a:t>21/09/2021</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77669218-22C6-FA47-B79A-A68F18F3E74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 id="2147483870" r:id="rId12"/>
    <p:sldLayoutId id="2147483871" r:id="rId13"/>
    <p:sldLayoutId id="2147483872" r:id="rId14"/>
    <p:sldLayoutId id="2147483873" r:id="rId15"/>
    <p:sldLayoutId id="2147483874" r:id="rId16"/>
    <p:sldLayoutId id="2147483875" r:id="rId17"/>
    <p:sldLayoutId id="2147483876" r:id="rId18"/>
    <p:sldLayoutId id="2147483877" r:id="rId19"/>
  </p:sldLayoutIdLst>
  <p:hf hdr="0" ftr="0" dt="0"/>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www.lexisnexis.com/uk/legal/search/enhRunRemoteLink.do?linkInfo=F%23GB%23UK_ACTS%23num%252010_15a_Title%25&amp;A=0.2231441205920197&amp;backKey=20_T310421293&amp;service=citation&amp;ersKey=23_T310421285&amp;langcountry=GB"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76113" y="4492101"/>
            <a:ext cx="5458968" cy="1180566"/>
          </a:xfrm>
        </p:spPr>
        <p:txBody>
          <a:bodyPr>
            <a:normAutofit fontScale="90000"/>
          </a:bodyPr>
          <a:lstStyle/>
          <a:p>
            <a:r>
              <a:rPr lang="en-US" b="1" dirty="0"/>
              <a:t>New Ground, New Rules?</a:t>
            </a:r>
          </a:p>
        </p:txBody>
      </p:sp>
      <p:sp>
        <p:nvSpPr>
          <p:cNvPr id="3" name="Subtitle 2"/>
          <p:cNvSpPr>
            <a:spLocks noGrp="1"/>
          </p:cNvSpPr>
          <p:nvPr>
            <p:ph type="subTitle" idx="1"/>
          </p:nvPr>
        </p:nvSpPr>
        <p:spPr>
          <a:xfrm>
            <a:off x="3200400" y="5747032"/>
            <a:ext cx="5458968" cy="616925"/>
          </a:xfrm>
        </p:spPr>
        <p:txBody>
          <a:bodyPr>
            <a:normAutofit/>
          </a:bodyPr>
          <a:lstStyle/>
          <a:p>
            <a:r>
              <a:rPr lang="en-US" b="1" dirty="0"/>
              <a:t>Dr Ed Morgan QC</a:t>
            </a:r>
          </a:p>
          <a:p>
            <a:r>
              <a:rPr lang="en-US" b="1" dirty="0"/>
              <a:t>21 September 2021</a:t>
            </a:r>
          </a:p>
        </p:txBody>
      </p:sp>
      <p:pic>
        <p:nvPicPr>
          <p:cNvPr id="6" name="Picture 5" descr="A picture containing chart&#10;&#10;Description automatically generated">
            <a:extLst>
              <a:ext uri="{FF2B5EF4-FFF2-40B4-BE49-F238E27FC236}">
                <a16:creationId xmlns:a16="http://schemas.microsoft.com/office/drawing/2014/main" id="{886A10B7-A845-4BEA-846C-A0FCABE20EE0}"/>
              </a:ext>
            </a:extLst>
          </p:cNvPr>
          <p:cNvPicPr>
            <a:picLocks noChangeAspect="1"/>
          </p:cNvPicPr>
          <p:nvPr/>
        </p:nvPicPr>
        <p:blipFill>
          <a:blip r:embed="rId2"/>
          <a:stretch>
            <a:fillRect/>
          </a:stretch>
        </p:blipFill>
        <p:spPr>
          <a:xfrm>
            <a:off x="79248" y="4566466"/>
            <a:ext cx="2721825" cy="938784"/>
          </a:xfrm>
          <a:prstGeom prst="rect">
            <a:avLst/>
          </a:prstGeom>
        </p:spPr>
      </p:pic>
    </p:spTree>
    <p:extLst>
      <p:ext uri="{BB962C8B-B14F-4D97-AF65-F5344CB8AC3E}">
        <p14:creationId xmlns:p14="http://schemas.microsoft.com/office/powerpoint/2010/main" val="1896331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24"/>
          <p:cNvSpPr>
            <a:spLocks noGrp="1"/>
          </p:cNvSpPr>
          <p:nvPr>
            <p:ph type="title"/>
          </p:nvPr>
        </p:nvSpPr>
        <p:spPr>
          <a:xfrm>
            <a:off x="2698751" y="0"/>
            <a:ext cx="6445250" cy="1164167"/>
          </a:xfrm>
        </p:spPr>
        <p:txBody>
          <a:bodyPr/>
          <a:lstStyle/>
          <a:p>
            <a:r>
              <a:rPr lang="en-US" b="1" dirty="0"/>
              <a:t>Advocates Gateway? </a:t>
            </a:r>
          </a:p>
        </p:txBody>
      </p:sp>
      <p:sp>
        <p:nvSpPr>
          <p:cNvPr id="26" name="Content Placeholder 25"/>
          <p:cNvSpPr>
            <a:spLocks noGrp="1"/>
          </p:cNvSpPr>
          <p:nvPr>
            <p:ph sz="half" idx="1"/>
          </p:nvPr>
        </p:nvSpPr>
        <p:spPr>
          <a:xfrm>
            <a:off x="1111250" y="1164167"/>
            <a:ext cx="7060477" cy="5693833"/>
          </a:xfrm>
        </p:spPr>
        <p:txBody>
          <a:bodyPr>
            <a:normAutofit/>
          </a:bodyPr>
          <a:lstStyle/>
          <a:p>
            <a:endParaRPr lang="en-GB" sz="1600" b="1" dirty="0"/>
          </a:p>
          <a:p>
            <a:r>
              <a:rPr lang="en-US" sz="1600" dirty="0"/>
              <a:t>Established in 2012 </a:t>
            </a:r>
          </a:p>
          <a:p>
            <a:r>
              <a:rPr lang="en-US" sz="1600" dirty="0"/>
              <a:t>Promotion of highest ethical and professional standards </a:t>
            </a:r>
          </a:p>
          <a:p>
            <a:r>
              <a:rPr lang="en-US" sz="1600" dirty="0"/>
              <a:t>Evidence based guidance </a:t>
            </a:r>
          </a:p>
          <a:p>
            <a:r>
              <a:rPr lang="en-US" sz="1600" dirty="0"/>
              <a:t>Toolkits </a:t>
            </a:r>
          </a:p>
          <a:p>
            <a:pPr marL="0" indent="0" algn="just">
              <a:buNone/>
            </a:pPr>
            <a:r>
              <a:rPr lang="en-US" sz="1600" dirty="0"/>
              <a:t>“The Advocates Gateway toolkits aim to support early identification of </a:t>
            </a:r>
            <a:r>
              <a:rPr lang="en-US" sz="1600" b="1" dirty="0"/>
              <a:t>vulnerability</a:t>
            </a:r>
            <a:r>
              <a:rPr lang="en-US" sz="1600" dirty="0"/>
              <a:t> in witnesses and defendants in the making of </a:t>
            </a:r>
            <a:r>
              <a:rPr lang="en-US" sz="1600" b="1" dirty="0"/>
              <a:t>reasonable adjustments </a:t>
            </a:r>
            <a:r>
              <a:rPr lang="en-US" sz="1600" dirty="0"/>
              <a:t>so that the justice system is fair. Effective communication is essential in the legal process. The handling and questioning of vulnerable witnesses, and defendants is a specialist skill…”</a:t>
            </a:r>
          </a:p>
          <a:p>
            <a:pPr marL="0" indent="0">
              <a:buNone/>
            </a:pPr>
            <a:endParaRPr lang="en-GB" sz="1600" dirty="0"/>
          </a:p>
        </p:txBody>
      </p:sp>
      <p:pic>
        <p:nvPicPr>
          <p:cNvPr id="5" name="Picture 4" descr="A picture containing chart&#10;&#10;Description automatically generated">
            <a:extLst>
              <a:ext uri="{FF2B5EF4-FFF2-40B4-BE49-F238E27FC236}">
                <a16:creationId xmlns:a16="http://schemas.microsoft.com/office/drawing/2014/main" id="{B4D91B0E-3205-4A21-AA7D-9E3D13418300}"/>
              </a:ext>
            </a:extLst>
          </p:cNvPr>
          <p:cNvPicPr>
            <a:picLocks noChangeAspect="1"/>
          </p:cNvPicPr>
          <p:nvPr/>
        </p:nvPicPr>
        <p:blipFill>
          <a:blip r:embed="rId2"/>
          <a:stretch>
            <a:fillRect/>
          </a:stretch>
        </p:blipFill>
        <p:spPr>
          <a:xfrm>
            <a:off x="79248" y="225383"/>
            <a:ext cx="2370989" cy="716534"/>
          </a:xfrm>
          <a:prstGeom prst="rect">
            <a:avLst/>
          </a:prstGeom>
        </p:spPr>
      </p:pic>
      <p:sp>
        <p:nvSpPr>
          <p:cNvPr id="3" name="Slide Number Placeholder 2">
            <a:extLst>
              <a:ext uri="{FF2B5EF4-FFF2-40B4-BE49-F238E27FC236}">
                <a16:creationId xmlns:a16="http://schemas.microsoft.com/office/drawing/2014/main" id="{A46246C3-071F-3941-BDD2-898C85B186B9}"/>
              </a:ext>
            </a:extLst>
          </p:cNvPr>
          <p:cNvSpPr>
            <a:spLocks noGrp="1"/>
          </p:cNvSpPr>
          <p:nvPr>
            <p:ph type="sldNum" sz="quarter" idx="12"/>
          </p:nvPr>
        </p:nvSpPr>
        <p:spPr/>
        <p:txBody>
          <a:bodyPr/>
          <a:lstStyle/>
          <a:p>
            <a:fld id="{77669218-22C6-FA47-B79A-A68F18F3E745}" type="slidenum">
              <a:rPr lang="en-US" smtClean="0"/>
              <a:t>10</a:t>
            </a:fld>
            <a:endParaRPr lang="en-US"/>
          </a:p>
        </p:txBody>
      </p:sp>
    </p:spTree>
    <p:extLst>
      <p:ext uri="{BB962C8B-B14F-4D97-AF65-F5344CB8AC3E}">
        <p14:creationId xmlns:p14="http://schemas.microsoft.com/office/powerpoint/2010/main" val="18722898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24"/>
          <p:cNvSpPr>
            <a:spLocks noGrp="1"/>
          </p:cNvSpPr>
          <p:nvPr>
            <p:ph type="title"/>
          </p:nvPr>
        </p:nvSpPr>
        <p:spPr>
          <a:xfrm>
            <a:off x="2698751" y="0"/>
            <a:ext cx="6445250" cy="1164167"/>
          </a:xfrm>
        </p:spPr>
        <p:txBody>
          <a:bodyPr/>
          <a:lstStyle/>
          <a:p>
            <a:r>
              <a:rPr lang="en-US" b="1" dirty="0"/>
              <a:t>TAG Toolkits? </a:t>
            </a:r>
          </a:p>
        </p:txBody>
      </p:sp>
      <p:sp>
        <p:nvSpPr>
          <p:cNvPr id="26" name="Content Placeholder 25"/>
          <p:cNvSpPr>
            <a:spLocks noGrp="1"/>
          </p:cNvSpPr>
          <p:nvPr>
            <p:ph sz="half" idx="1"/>
          </p:nvPr>
        </p:nvSpPr>
        <p:spPr>
          <a:xfrm>
            <a:off x="1111250" y="1164167"/>
            <a:ext cx="8032750" cy="5693833"/>
          </a:xfrm>
        </p:spPr>
        <p:txBody>
          <a:bodyPr>
            <a:normAutofit/>
          </a:bodyPr>
          <a:lstStyle/>
          <a:p>
            <a:endParaRPr lang="en-GB" sz="1600" b="1" dirty="0"/>
          </a:p>
          <a:p>
            <a:pPr algn="just"/>
            <a:r>
              <a:rPr lang="en-US" sz="1600" dirty="0"/>
              <a:t>No 1 - Ground Rule Hearings and Fair Treatment </a:t>
            </a:r>
          </a:p>
          <a:p>
            <a:pPr algn="just"/>
            <a:r>
              <a:rPr lang="en-US" sz="1600" dirty="0"/>
              <a:t>No 5 – Planning to question someone with hidden disabilities</a:t>
            </a:r>
          </a:p>
          <a:p>
            <a:pPr algn="just"/>
            <a:r>
              <a:rPr lang="en-US" sz="1600" dirty="0"/>
              <a:t>No 10- Identifying vulnerabilities and making adjustments</a:t>
            </a:r>
          </a:p>
          <a:p>
            <a:pPr algn="just"/>
            <a:r>
              <a:rPr lang="en-US" sz="1600" dirty="0"/>
              <a:t>No 12 – General Principles when questioning witnesses and parties</a:t>
            </a:r>
          </a:p>
          <a:p>
            <a:pPr algn="just"/>
            <a:r>
              <a:rPr lang="en-US" sz="1600" dirty="0"/>
              <a:t>No 17 – Vulnerable Witnesses and parties in the Civil Courts </a:t>
            </a:r>
          </a:p>
          <a:p>
            <a:pPr algn="just"/>
            <a:r>
              <a:rPr lang="en-US" sz="1600" dirty="0"/>
              <a:t>No 18 – Working with traumatized witnesses </a:t>
            </a:r>
            <a:endParaRPr lang="en-GB" sz="1600" dirty="0"/>
          </a:p>
        </p:txBody>
      </p:sp>
      <p:pic>
        <p:nvPicPr>
          <p:cNvPr id="5" name="Picture 4" descr="A picture containing chart&#10;&#10;Description automatically generated">
            <a:extLst>
              <a:ext uri="{FF2B5EF4-FFF2-40B4-BE49-F238E27FC236}">
                <a16:creationId xmlns:a16="http://schemas.microsoft.com/office/drawing/2014/main" id="{B4D91B0E-3205-4A21-AA7D-9E3D13418300}"/>
              </a:ext>
            </a:extLst>
          </p:cNvPr>
          <p:cNvPicPr>
            <a:picLocks noChangeAspect="1"/>
          </p:cNvPicPr>
          <p:nvPr/>
        </p:nvPicPr>
        <p:blipFill>
          <a:blip r:embed="rId2"/>
          <a:stretch>
            <a:fillRect/>
          </a:stretch>
        </p:blipFill>
        <p:spPr>
          <a:xfrm>
            <a:off x="79248" y="225383"/>
            <a:ext cx="2370989" cy="716534"/>
          </a:xfrm>
          <a:prstGeom prst="rect">
            <a:avLst/>
          </a:prstGeom>
        </p:spPr>
      </p:pic>
      <p:sp>
        <p:nvSpPr>
          <p:cNvPr id="3" name="Slide Number Placeholder 2">
            <a:extLst>
              <a:ext uri="{FF2B5EF4-FFF2-40B4-BE49-F238E27FC236}">
                <a16:creationId xmlns:a16="http://schemas.microsoft.com/office/drawing/2014/main" id="{A46246C3-071F-3941-BDD2-898C85B186B9}"/>
              </a:ext>
            </a:extLst>
          </p:cNvPr>
          <p:cNvSpPr>
            <a:spLocks noGrp="1"/>
          </p:cNvSpPr>
          <p:nvPr>
            <p:ph type="sldNum" sz="quarter" idx="12"/>
          </p:nvPr>
        </p:nvSpPr>
        <p:spPr/>
        <p:txBody>
          <a:bodyPr/>
          <a:lstStyle/>
          <a:p>
            <a:fld id="{77669218-22C6-FA47-B79A-A68F18F3E745}" type="slidenum">
              <a:rPr lang="en-US" smtClean="0"/>
              <a:t>11</a:t>
            </a:fld>
            <a:endParaRPr lang="en-US"/>
          </a:p>
        </p:txBody>
      </p:sp>
    </p:spTree>
    <p:extLst>
      <p:ext uri="{BB962C8B-B14F-4D97-AF65-F5344CB8AC3E}">
        <p14:creationId xmlns:p14="http://schemas.microsoft.com/office/powerpoint/2010/main" val="345808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24"/>
          <p:cNvSpPr>
            <a:spLocks noGrp="1"/>
          </p:cNvSpPr>
          <p:nvPr>
            <p:ph type="title"/>
          </p:nvPr>
        </p:nvSpPr>
        <p:spPr>
          <a:xfrm>
            <a:off x="2698751" y="0"/>
            <a:ext cx="6445250" cy="1164167"/>
          </a:xfrm>
        </p:spPr>
        <p:txBody>
          <a:bodyPr/>
          <a:lstStyle/>
          <a:p>
            <a:r>
              <a:rPr lang="en-US" b="1" dirty="0"/>
              <a:t>Case Management? </a:t>
            </a:r>
          </a:p>
        </p:txBody>
      </p:sp>
      <p:sp>
        <p:nvSpPr>
          <p:cNvPr id="26" name="Content Placeholder 25"/>
          <p:cNvSpPr>
            <a:spLocks noGrp="1"/>
          </p:cNvSpPr>
          <p:nvPr>
            <p:ph sz="half" idx="1"/>
          </p:nvPr>
        </p:nvSpPr>
        <p:spPr>
          <a:xfrm>
            <a:off x="1111250" y="1164167"/>
            <a:ext cx="7286516" cy="5693833"/>
          </a:xfrm>
        </p:spPr>
        <p:txBody>
          <a:bodyPr>
            <a:normAutofit/>
          </a:bodyPr>
          <a:lstStyle/>
          <a:p>
            <a:endParaRPr lang="en-GB" sz="1600" b="1" dirty="0"/>
          </a:p>
          <a:p>
            <a:r>
              <a:rPr lang="en-GB" sz="1600" b="1" dirty="0"/>
              <a:t>Identification </a:t>
            </a:r>
            <a:r>
              <a:rPr lang="en-GB" sz="1200" dirty="0"/>
              <a:t>[NB hidden disabilities, or context specific vulnerability]</a:t>
            </a:r>
          </a:p>
          <a:p>
            <a:r>
              <a:rPr lang="en-GB" sz="1600" b="1" dirty="0"/>
              <a:t>Bespoke Attention preserving flexibility </a:t>
            </a:r>
            <a:r>
              <a:rPr lang="en-GB" sz="1200" b="1" dirty="0"/>
              <a:t>[CJC Report §186</a:t>
            </a:r>
            <a:r>
              <a:rPr lang="en-GB" sz="1200" dirty="0"/>
              <a:t>]</a:t>
            </a:r>
            <a:endParaRPr lang="en-GB" sz="1200" b="1" dirty="0"/>
          </a:p>
          <a:p>
            <a:r>
              <a:rPr lang="en-GB" sz="1600" b="1" dirty="0"/>
              <a:t>Controlling reception of oral evidence </a:t>
            </a:r>
            <a:r>
              <a:rPr lang="en-GB" sz="1200" dirty="0"/>
              <a:t>[i.e. ground rules]</a:t>
            </a:r>
          </a:p>
          <a:p>
            <a:r>
              <a:rPr lang="en-GB" sz="1600" b="1" dirty="0"/>
              <a:t>Current means of assistance </a:t>
            </a:r>
          </a:p>
          <a:p>
            <a:pPr marL="0" indent="0">
              <a:buNone/>
            </a:pPr>
            <a:r>
              <a:rPr lang="en-GB" sz="1600" b="1" dirty="0"/>
              <a:t>	</a:t>
            </a:r>
            <a:r>
              <a:rPr lang="en-GB" sz="1200" dirty="0"/>
              <a:t>Video links, </a:t>
            </a:r>
          </a:p>
          <a:p>
            <a:pPr marL="0" indent="0">
              <a:buNone/>
            </a:pPr>
            <a:r>
              <a:rPr lang="en-GB" sz="1200" dirty="0"/>
              <a:t>	interpreters, </a:t>
            </a:r>
          </a:p>
          <a:p>
            <a:pPr marL="0" indent="0">
              <a:buNone/>
            </a:pPr>
            <a:r>
              <a:rPr lang="en-GB" sz="1200" dirty="0"/>
              <a:t>	Intermediaries, </a:t>
            </a:r>
          </a:p>
          <a:p>
            <a:pPr marL="0" indent="0">
              <a:buNone/>
            </a:pPr>
            <a:r>
              <a:rPr lang="en-GB" sz="1200" dirty="0"/>
              <a:t>	Assessors, </a:t>
            </a:r>
          </a:p>
          <a:p>
            <a:pPr marL="0" indent="0">
              <a:buNone/>
            </a:pPr>
            <a:r>
              <a:rPr lang="en-GB" sz="1200" dirty="0"/>
              <a:t>	Private Hearings, </a:t>
            </a:r>
          </a:p>
          <a:p>
            <a:pPr marL="0" indent="0">
              <a:buNone/>
            </a:pPr>
            <a:r>
              <a:rPr lang="en-GB" sz="1200" dirty="0"/>
              <a:t>	IT facilities</a:t>
            </a:r>
            <a:endParaRPr lang="en-US" sz="1200" dirty="0"/>
          </a:p>
          <a:p>
            <a:pPr marL="0" indent="0">
              <a:buNone/>
            </a:pPr>
            <a:endParaRPr lang="en-GB" sz="1600" dirty="0"/>
          </a:p>
        </p:txBody>
      </p:sp>
      <p:pic>
        <p:nvPicPr>
          <p:cNvPr id="5" name="Picture 4" descr="A picture containing chart&#10;&#10;Description automatically generated">
            <a:extLst>
              <a:ext uri="{FF2B5EF4-FFF2-40B4-BE49-F238E27FC236}">
                <a16:creationId xmlns:a16="http://schemas.microsoft.com/office/drawing/2014/main" id="{B4D91B0E-3205-4A21-AA7D-9E3D13418300}"/>
              </a:ext>
            </a:extLst>
          </p:cNvPr>
          <p:cNvPicPr>
            <a:picLocks noChangeAspect="1"/>
          </p:cNvPicPr>
          <p:nvPr/>
        </p:nvPicPr>
        <p:blipFill>
          <a:blip r:embed="rId2"/>
          <a:stretch>
            <a:fillRect/>
          </a:stretch>
        </p:blipFill>
        <p:spPr>
          <a:xfrm>
            <a:off x="79248" y="225383"/>
            <a:ext cx="2370989" cy="716534"/>
          </a:xfrm>
          <a:prstGeom prst="rect">
            <a:avLst/>
          </a:prstGeom>
        </p:spPr>
      </p:pic>
      <p:sp>
        <p:nvSpPr>
          <p:cNvPr id="3" name="Slide Number Placeholder 2">
            <a:extLst>
              <a:ext uri="{FF2B5EF4-FFF2-40B4-BE49-F238E27FC236}">
                <a16:creationId xmlns:a16="http://schemas.microsoft.com/office/drawing/2014/main" id="{A46246C3-071F-3941-BDD2-898C85B186B9}"/>
              </a:ext>
            </a:extLst>
          </p:cNvPr>
          <p:cNvSpPr>
            <a:spLocks noGrp="1"/>
          </p:cNvSpPr>
          <p:nvPr>
            <p:ph type="sldNum" sz="quarter" idx="12"/>
          </p:nvPr>
        </p:nvSpPr>
        <p:spPr/>
        <p:txBody>
          <a:bodyPr/>
          <a:lstStyle/>
          <a:p>
            <a:fld id="{77669218-22C6-FA47-B79A-A68F18F3E745}" type="slidenum">
              <a:rPr lang="en-US" smtClean="0"/>
              <a:t>12</a:t>
            </a:fld>
            <a:endParaRPr lang="en-US"/>
          </a:p>
        </p:txBody>
      </p:sp>
    </p:spTree>
    <p:extLst>
      <p:ext uri="{BB962C8B-B14F-4D97-AF65-F5344CB8AC3E}">
        <p14:creationId xmlns:p14="http://schemas.microsoft.com/office/powerpoint/2010/main" val="2267194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24"/>
          <p:cNvSpPr>
            <a:spLocks noGrp="1"/>
          </p:cNvSpPr>
          <p:nvPr>
            <p:ph type="title"/>
          </p:nvPr>
        </p:nvSpPr>
        <p:spPr>
          <a:xfrm>
            <a:off x="2698751" y="0"/>
            <a:ext cx="6445250" cy="1164167"/>
          </a:xfrm>
        </p:spPr>
        <p:txBody>
          <a:bodyPr/>
          <a:lstStyle/>
          <a:p>
            <a:r>
              <a:rPr lang="en-US" b="1" dirty="0"/>
              <a:t>Ground Rules? </a:t>
            </a:r>
          </a:p>
        </p:txBody>
      </p:sp>
      <p:sp>
        <p:nvSpPr>
          <p:cNvPr id="26" name="Content Placeholder 25"/>
          <p:cNvSpPr>
            <a:spLocks noGrp="1"/>
          </p:cNvSpPr>
          <p:nvPr>
            <p:ph sz="half" idx="1"/>
          </p:nvPr>
        </p:nvSpPr>
        <p:spPr>
          <a:xfrm>
            <a:off x="1111250" y="1164167"/>
            <a:ext cx="7037327" cy="5063013"/>
          </a:xfrm>
        </p:spPr>
        <p:txBody>
          <a:bodyPr>
            <a:normAutofit lnSpcReduction="10000"/>
          </a:bodyPr>
          <a:lstStyle/>
          <a:p>
            <a:endParaRPr lang="en-GB" sz="1600" b="1" dirty="0"/>
          </a:p>
          <a:p>
            <a:r>
              <a:rPr lang="en-US" sz="1600" dirty="0"/>
              <a:t>Facilitate participation </a:t>
            </a:r>
          </a:p>
          <a:p>
            <a:r>
              <a:rPr lang="en-US" sz="1600" dirty="0"/>
              <a:t>Secure ‘best evidence’</a:t>
            </a:r>
          </a:p>
          <a:p>
            <a:pPr marL="0" indent="0">
              <a:buNone/>
            </a:pPr>
            <a:r>
              <a:rPr lang="en-US" sz="1400" dirty="0"/>
              <a:t>“It is the duty of the Court to control questioning of a witness and to ensure compliance with the overriding objective…” [</a:t>
            </a:r>
            <a:r>
              <a:rPr lang="en-US" sz="1200" b="1" dirty="0"/>
              <a:t>CJC §194</a:t>
            </a:r>
            <a:r>
              <a:rPr lang="en-US" sz="1400" dirty="0"/>
              <a:t>]</a:t>
            </a:r>
          </a:p>
          <a:p>
            <a:pPr marL="0" indent="0" algn="just">
              <a:buNone/>
            </a:pPr>
            <a:r>
              <a:rPr lang="en-US" sz="1400" dirty="0"/>
              <a:t>“It is now generally accepted that if justice is to be done to the vulnerable witness and also to the accused, a radical departure from the traditional style of advocacy will be necessary. Advocates must adopt to the witness, not the other way round…” [</a:t>
            </a:r>
            <a:r>
              <a:rPr lang="en-US" sz="1200" b="1" dirty="0"/>
              <a:t>R v Wills [2011] EWCA Crim 1938</a:t>
            </a:r>
            <a:r>
              <a:rPr lang="en-US" sz="1400" dirty="0"/>
              <a:t>]</a:t>
            </a:r>
          </a:p>
          <a:p>
            <a:pPr algn="just"/>
            <a:r>
              <a:rPr lang="en-US" sz="1600" dirty="0"/>
              <a:t>Examples: </a:t>
            </a:r>
          </a:p>
          <a:p>
            <a:pPr algn="just">
              <a:buFontTx/>
              <a:buChar char="-"/>
            </a:pPr>
            <a:r>
              <a:rPr lang="en-US" sz="1200" dirty="0"/>
              <a:t>Duration of questioning [max of 2 hours] </a:t>
            </a:r>
          </a:p>
          <a:p>
            <a:pPr algn="just">
              <a:buFontTx/>
              <a:buChar char="-"/>
            </a:pPr>
            <a:r>
              <a:rPr lang="en-US" sz="1200" dirty="0"/>
              <a:t>Questions in writing in advance </a:t>
            </a:r>
          </a:p>
          <a:p>
            <a:pPr algn="just">
              <a:buFontTx/>
              <a:buChar char="-"/>
            </a:pPr>
            <a:r>
              <a:rPr lang="en-US" sz="1200" dirty="0"/>
              <a:t> Apportioning questions between defendants [</a:t>
            </a:r>
            <a:r>
              <a:rPr lang="en-US" sz="1200" b="1" dirty="0" err="1"/>
              <a:t>Armes</a:t>
            </a:r>
            <a:r>
              <a:rPr lang="en-US" sz="1200" b="1" dirty="0"/>
              <a:t> v Nottinghamshire CC [2017] UKSC 60</a:t>
            </a:r>
            <a:r>
              <a:rPr lang="en-US" sz="1200" dirty="0"/>
              <a:t>]</a:t>
            </a:r>
          </a:p>
          <a:p>
            <a:pPr marL="0" indent="0" algn="just">
              <a:buNone/>
            </a:pPr>
            <a:r>
              <a:rPr lang="en-US" sz="1600" dirty="0"/>
              <a:t>	</a:t>
            </a:r>
            <a:endParaRPr lang="en-GB" sz="1600" dirty="0"/>
          </a:p>
        </p:txBody>
      </p:sp>
      <p:pic>
        <p:nvPicPr>
          <p:cNvPr id="5" name="Picture 4" descr="A picture containing chart&#10;&#10;Description automatically generated">
            <a:extLst>
              <a:ext uri="{FF2B5EF4-FFF2-40B4-BE49-F238E27FC236}">
                <a16:creationId xmlns:a16="http://schemas.microsoft.com/office/drawing/2014/main" id="{B4D91B0E-3205-4A21-AA7D-9E3D13418300}"/>
              </a:ext>
            </a:extLst>
          </p:cNvPr>
          <p:cNvPicPr>
            <a:picLocks noChangeAspect="1"/>
          </p:cNvPicPr>
          <p:nvPr/>
        </p:nvPicPr>
        <p:blipFill>
          <a:blip r:embed="rId2"/>
          <a:stretch>
            <a:fillRect/>
          </a:stretch>
        </p:blipFill>
        <p:spPr>
          <a:xfrm>
            <a:off x="79248" y="225383"/>
            <a:ext cx="2370989" cy="716534"/>
          </a:xfrm>
          <a:prstGeom prst="rect">
            <a:avLst/>
          </a:prstGeom>
        </p:spPr>
      </p:pic>
      <p:sp>
        <p:nvSpPr>
          <p:cNvPr id="3" name="Slide Number Placeholder 2">
            <a:extLst>
              <a:ext uri="{FF2B5EF4-FFF2-40B4-BE49-F238E27FC236}">
                <a16:creationId xmlns:a16="http://schemas.microsoft.com/office/drawing/2014/main" id="{A46246C3-071F-3941-BDD2-898C85B186B9}"/>
              </a:ext>
            </a:extLst>
          </p:cNvPr>
          <p:cNvSpPr>
            <a:spLocks noGrp="1"/>
          </p:cNvSpPr>
          <p:nvPr>
            <p:ph type="sldNum" sz="quarter" idx="12"/>
          </p:nvPr>
        </p:nvSpPr>
        <p:spPr/>
        <p:txBody>
          <a:bodyPr/>
          <a:lstStyle/>
          <a:p>
            <a:fld id="{77669218-22C6-FA47-B79A-A68F18F3E745}" type="slidenum">
              <a:rPr lang="en-US" smtClean="0"/>
              <a:t>13</a:t>
            </a:fld>
            <a:endParaRPr lang="en-US"/>
          </a:p>
        </p:txBody>
      </p:sp>
    </p:spTree>
    <p:extLst>
      <p:ext uri="{BB962C8B-B14F-4D97-AF65-F5344CB8AC3E}">
        <p14:creationId xmlns:p14="http://schemas.microsoft.com/office/powerpoint/2010/main" val="34134914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24"/>
          <p:cNvSpPr>
            <a:spLocks noGrp="1"/>
          </p:cNvSpPr>
          <p:nvPr>
            <p:ph type="title"/>
          </p:nvPr>
        </p:nvSpPr>
        <p:spPr>
          <a:xfrm>
            <a:off x="2698751" y="0"/>
            <a:ext cx="6445250" cy="1164167"/>
          </a:xfrm>
        </p:spPr>
        <p:txBody>
          <a:bodyPr/>
          <a:lstStyle/>
          <a:p>
            <a:r>
              <a:rPr lang="en-US" b="1" dirty="0"/>
              <a:t>TAG Checklist? </a:t>
            </a:r>
          </a:p>
        </p:txBody>
      </p:sp>
      <p:sp>
        <p:nvSpPr>
          <p:cNvPr id="26" name="Content Placeholder 25"/>
          <p:cNvSpPr>
            <a:spLocks noGrp="1"/>
          </p:cNvSpPr>
          <p:nvPr>
            <p:ph sz="half" idx="1"/>
          </p:nvPr>
        </p:nvSpPr>
        <p:spPr>
          <a:xfrm>
            <a:off x="1111250" y="1164167"/>
            <a:ext cx="8032750" cy="5693833"/>
          </a:xfrm>
        </p:spPr>
        <p:txBody>
          <a:bodyPr>
            <a:normAutofit/>
          </a:bodyPr>
          <a:lstStyle/>
          <a:p>
            <a:endParaRPr lang="en-GB" sz="1600" b="1" dirty="0"/>
          </a:p>
          <a:p>
            <a:r>
              <a:rPr lang="en-GB" sz="1600" dirty="0"/>
              <a:t>Published 1 December 2016</a:t>
            </a:r>
          </a:p>
          <a:p>
            <a:r>
              <a:rPr lang="en-GB" sz="1600" dirty="0"/>
              <a:t>Directed to criminal proceedings </a:t>
            </a:r>
          </a:p>
          <a:p>
            <a:r>
              <a:rPr lang="en-GB" sz="1600" dirty="0"/>
              <a:t>Role of Intermediaries in GRH discussions [§1]</a:t>
            </a:r>
          </a:p>
          <a:p>
            <a:r>
              <a:rPr lang="en-GB" sz="1600" dirty="0"/>
              <a:t>Participation of vulnerable defendant [§2]</a:t>
            </a:r>
          </a:p>
          <a:p>
            <a:r>
              <a:rPr lang="en-GB" sz="1600" dirty="0"/>
              <a:t>Fair questioning [§3]</a:t>
            </a:r>
          </a:p>
          <a:p>
            <a:pPr marL="0" indent="0">
              <a:buNone/>
            </a:pPr>
            <a:r>
              <a:rPr lang="en-GB" sz="1600" dirty="0"/>
              <a:t>Recurring themes: </a:t>
            </a:r>
          </a:p>
          <a:p>
            <a:pPr marL="400050" indent="-400050">
              <a:buAutoNum type="romanLcParenBoth"/>
            </a:pPr>
            <a:r>
              <a:rPr lang="en-GB" sz="1200" dirty="0"/>
              <a:t>Intermediary – quasi-participant, moderator and aid </a:t>
            </a:r>
          </a:p>
          <a:p>
            <a:pPr marL="400050" indent="-400050">
              <a:buAutoNum type="romanLcParenBoth"/>
            </a:pPr>
            <a:r>
              <a:rPr lang="en-GB" sz="1200" dirty="0"/>
              <a:t>Translation – style, content and format </a:t>
            </a:r>
          </a:p>
          <a:p>
            <a:pPr marL="400050" indent="-400050">
              <a:buAutoNum type="romanLcParenBoth"/>
            </a:pPr>
            <a:r>
              <a:rPr lang="en-GB" sz="1200" dirty="0"/>
              <a:t>Location. - venue, platform, special measures  </a:t>
            </a:r>
          </a:p>
          <a:p>
            <a:pPr marL="400050" indent="-400050">
              <a:buAutoNum type="romanLcParenBoth"/>
            </a:pPr>
            <a:r>
              <a:rPr lang="en-GB" sz="1200" dirty="0"/>
              <a:t>Questions – form, content and duration and timing  </a:t>
            </a:r>
          </a:p>
          <a:p>
            <a:pPr marL="400050" indent="-400050">
              <a:buAutoNum type="romanLcParenBoth"/>
            </a:pPr>
            <a:r>
              <a:rPr lang="en-GB" sz="1200" dirty="0"/>
              <a:t>Court hours – rest breaks- </a:t>
            </a:r>
          </a:p>
          <a:p>
            <a:endParaRPr lang="en-GB" sz="1600" dirty="0"/>
          </a:p>
        </p:txBody>
      </p:sp>
      <p:pic>
        <p:nvPicPr>
          <p:cNvPr id="5" name="Picture 4" descr="A picture containing chart&#10;&#10;Description automatically generated">
            <a:extLst>
              <a:ext uri="{FF2B5EF4-FFF2-40B4-BE49-F238E27FC236}">
                <a16:creationId xmlns:a16="http://schemas.microsoft.com/office/drawing/2014/main" id="{B4D91B0E-3205-4A21-AA7D-9E3D13418300}"/>
              </a:ext>
            </a:extLst>
          </p:cNvPr>
          <p:cNvPicPr>
            <a:picLocks noChangeAspect="1"/>
          </p:cNvPicPr>
          <p:nvPr/>
        </p:nvPicPr>
        <p:blipFill>
          <a:blip r:embed="rId2"/>
          <a:stretch>
            <a:fillRect/>
          </a:stretch>
        </p:blipFill>
        <p:spPr>
          <a:xfrm>
            <a:off x="79248" y="225383"/>
            <a:ext cx="2370989" cy="716534"/>
          </a:xfrm>
          <a:prstGeom prst="rect">
            <a:avLst/>
          </a:prstGeom>
        </p:spPr>
      </p:pic>
      <p:sp>
        <p:nvSpPr>
          <p:cNvPr id="3" name="Slide Number Placeholder 2">
            <a:extLst>
              <a:ext uri="{FF2B5EF4-FFF2-40B4-BE49-F238E27FC236}">
                <a16:creationId xmlns:a16="http://schemas.microsoft.com/office/drawing/2014/main" id="{A46246C3-071F-3941-BDD2-898C85B186B9}"/>
              </a:ext>
            </a:extLst>
          </p:cNvPr>
          <p:cNvSpPr>
            <a:spLocks noGrp="1"/>
          </p:cNvSpPr>
          <p:nvPr>
            <p:ph type="sldNum" sz="quarter" idx="12"/>
          </p:nvPr>
        </p:nvSpPr>
        <p:spPr/>
        <p:txBody>
          <a:bodyPr/>
          <a:lstStyle/>
          <a:p>
            <a:fld id="{77669218-22C6-FA47-B79A-A68F18F3E745}" type="slidenum">
              <a:rPr lang="en-US" smtClean="0"/>
              <a:t>14</a:t>
            </a:fld>
            <a:endParaRPr lang="en-US"/>
          </a:p>
        </p:txBody>
      </p:sp>
    </p:spTree>
    <p:extLst>
      <p:ext uri="{BB962C8B-B14F-4D97-AF65-F5344CB8AC3E}">
        <p14:creationId xmlns:p14="http://schemas.microsoft.com/office/powerpoint/2010/main" val="1839304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24"/>
          <p:cNvSpPr>
            <a:spLocks noGrp="1"/>
          </p:cNvSpPr>
          <p:nvPr>
            <p:ph type="title"/>
          </p:nvPr>
        </p:nvSpPr>
        <p:spPr>
          <a:xfrm>
            <a:off x="2698751" y="0"/>
            <a:ext cx="6445250" cy="1164167"/>
          </a:xfrm>
        </p:spPr>
        <p:txBody>
          <a:bodyPr/>
          <a:lstStyle/>
          <a:p>
            <a:r>
              <a:rPr lang="en-US" b="1" dirty="0"/>
              <a:t>GRH Toolkit? </a:t>
            </a:r>
          </a:p>
        </p:txBody>
      </p:sp>
      <p:sp>
        <p:nvSpPr>
          <p:cNvPr id="26" name="Content Placeholder 25"/>
          <p:cNvSpPr>
            <a:spLocks noGrp="1"/>
          </p:cNvSpPr>
          <p:nvPr>
            <p:ph sz="half" idx="1"/>
          </p:nvPr>
        </p:nvSpPr>
        <p:spPr>
          <a:xfrm>
            <a:off x="1111250" y="1164168"/>
            <a:ext cx="6643788" cy="5155610"/>
          </a:xfrm>
        </p:spPr>
        <p:txBody>
          <a:bodyPr>
            <a:normAutofit fontScale="92500" lnSpcReduction="10000"/>
          </a:bodyPr>
          <a:lstStyle/>
          <a:p>
            <a:endParaRPr lang="en-GB" sz="1600" dirty="0"/>
          </a:p>
          <a:p>
            <a:r>
              <a:rPr lang="en-US" sz="1600" dirty="0"/>
              <a:t>1 December 2016</a:t>
            </a:r>
          </a:p>
          <a:p>
            <a:r>
              <a:rPr lang="en-US" sz="1600" dirty="0"/>
              <a:t>Support the early identification of vulnerability  </a:t>
            </a:r>
            <a:r>
              <a:rPr lang="en-US" sz="1200" dirty="0"/>
              <a:t>- advocates should be alert to the risk [§1.1]</a:t>
            </a:r>
          </a:p>
          <a:p>
            <a:r>
              <a:rPr lang="en-US" sz="1600" dirty="0"/>
              <a:t>The Court’s safeguarding responsibility [§1.2]</a:t>
            </a:r>
          </a:p>
          <a:p>
            <a:r>
              <a:rPr lang="en-US" sz="1600" dirty="0"/>
              <a:t>Judicial control of questioning [Crim PR 3.9(7)] [§1.3]</a:t>
            </a:r>
          </a:p>
          <a:p>
            <a:r>
              <a:rPr lang="en-US" sz="1600" dirty="0"/>
              <a:t>Where a witness or party has communication needs [§1.4]</a:t>
            </a:r>
          </a:p>
          <a:p>
            <a:r>
              <a:rPr lang="en-US" sz="1600" dirty="0"/>
              <a:t>GR should be recorded [§1.5]</a:t>
            </a:r>
          </a:p>
          <a:p>
            <a:r>
              <a:rPr lang="en-US" sz="1600" dirty="0"/>
              <a:t>Questions reduced to writing [§3] </a:t>
            </a:r>
            <a:r>
              <a:rPr lang="en-US" sz="1200" dirty="0"/>
              <a:t>[NB without disclosure to opposing counsel]</a:t>
            </a:r>
          </a:p>
          <a:p>
            <a:r>
              <a:rPr lang="en-US" sz="1600" dirty="0"/>
              <a:t>Special measures and other adjustments [§4.2]</a:t>
            </a:r>
          </a:p>
          <a:p>
            <a:r>
              <a:rPr lang="en-US" sz="1600" dirty="0"/>
              <a:t>No insistence on right to put one’s case [§5.1] [</a:t>
            </a:r>
            <a:r>
              <a:rPr lang="en-US" sz="1200" b="1" dirty="0"/>
              <a:t>R v </a:t>
            </a:r>
            <a:r>
              <a:rPr lang="en-US" sz="1200" b="1" dirty="0" err="1"/>
              <a:t>Lubemba</a:t>
            </a:r>
            <a:r>
              <a:rPr lang="en-US" sz="1200" b="1" dirty="0"/>
              <a:t> [2014] EWCA Crim 2064</a:t>
            </a:r>
            <a:r>
              <a:rPr lang="en-US" sz="1600" dirty="0"/>
              <a:t>]</a:t>
            </a:r>
          </a:p>
          <a:p>
            <a:r>
              <a:rPr lang="en-US" sz="1600" dirty="0"/>
              <a:t>GR on duration of questions [§7]</a:t>
            </a:r>
          </a:p>
          <a:p>
            <a:endParaRPr lang="en-US" sz="1600" dirty="0"/>
          </a:p>
          <a:p>
            <a:endParaRPr lang="en-US" sz="1600" b="1" dirty="0"/>
          </a:p>
          <a:p>
            <a:endParaRPr lang="en-US" sz="1600" b="1" dirty="0"/>
          </a:p>
          <a:p>
            <a:pPr marL="0" indent="0">
              <a:buNone/>
            </a:pPr>
            <a:endParaRPr lang="en-GB" sz="1600" dirty="0"/>
          </a:p>
        </p:txBody>
      </p:sp>
      <p:pic>
        <p:nvPicPr>
          <p:cNvPr id="5" name="Picture 4" descr="A picture containing chart&#10;&#10;Description automatically generated">
            <a:extLst>
              <a:ext uri="{FF2B5EF4-FFF2-40B4-BE49-F238E27FC236}">
                <a16:creationId xmlns:a16="http://schemas.microsoft.com/office/drawing/2014/main" id="{B4D91B0E-3205-4A21-AA7D-9E3D13418300}"/>
              </a:ext>
            </a:extLst>
          </p:cNvPr>
          <p:cNvPicPr>
            <a:picLocks noChangeAspect="1"/>
          </p:cNvPicPr>
          <p:nvPr/>
        </p:nvPicPr>
        <p:blipFill>
          <a:blip r:embed="rId2"/>
          <a:stretch>
            <a:fillRect/>
          </a:stretch>
        </p:blipFill>
        <p:spPr>
          <a:xfrm>
            <a:off x="79248" y="225383"/>
            <a:ext cx="2370989" cy="716534"/>
          </a:xfrm>
          <a:prstGeom prst="rect">
            <a:avLst/>
          </a:prstGeom>
        </p:spPr>
      </p:pic>
      <p:sp>
        <p:nvSpPr>
          <p:cNvPr id="3" name="Slide Number Placeholder 2">
            <a:extLst>
              <a:ext uri="{FF2B5EF4-FFF2-40B4-BE49-F238E27FC236}">
                <a16:creationId xmlns:a16="http://schemas.microsoft.com/office/drawing/2014/main" id="{A46246C3-071F-3941-BDD2-898C85B186B9}"/>
              </a:ext>
            </a:extLst>
          </p:cNvPr>
          <p:cNvSpPr>
            <a:spLocks noGrp="1"/>
          </p:cNvSpPr>
          <p:nvPr>
            <p:ph type="sldNum" sz="quarter" idx="12"/>
          </p:nvPr>
        </p:nvSpPr>
        <p:spPr/>
        <p:txBody>
          <a:bodyPr/>
          <a:lstStyle/>
          <a:p>
            <a:fld id="{77669218-22C6-FA47-B79A-A68F18F3E745}" type="slidenum">
              <a:rPr lang="en-US" smtClean="0"/>
              <a:t>15</a:t>
            </a:fld>
            <a:endParaRPr lang="en-US"/>
          </a:p>
        </p:txBody>
      </p:sp>
    </p:spTree>
    <p:extLst>
      <p:ext uri="{BB962C8B-B14F-4D97-AF65-F5344CB8AC3E}">
        <p14:creationId xmlns:p14="http://schemas.microsoft.com/office/powerpoint/2010/main" val="2410417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24"/>
          <p:cNvSpPr>
            <a:spLocks noGrp="1"/>
          </p:cNvSpPr>
          <p:nvPr>
            <p:ph type="title"/>
          </p:nvPr>
        </p:nvSpPr>
        <p:spPr>
          <a:xfrm>
            <a:off x="2698751" y="0"/>
            <a:ext cx="6445250" cy="1164167"/>
          </a:xfrm>
        </p:spPr>
        <p:txBody>
          <a:bodyPr/>
          <a:lstStyle/>
          <a:p>
            <a:r>
              <a:rPr lang="en-US" b="1" dirty="0"/>
              <a:t>A question of balance? </a:t>
            </a:r>
          </a:p>
        </p:txBody>
      </p:sp>
      <p:sp>
        <p:nvSpPr>
          <p:cNvPr id="26" name="Content Placeholder 25"/>
          <p:cNvSpPr>
            <a:spLocks noGrp="1"/>
          </p:cNvSpPr>
          <p:nvPr>
            <p:ph sz="half" idx="1"/>
          </p:nvPr>
        </p:nvSpPr>
        <p:spPr>
          <a:xfrm>
            <a:off x="1111250" y="1164167"/>
            <a:ext cx="7349844" cy="5693833"/>
          </a:xfrm>
        </p:spPr>
        <p:txBody>
          <a:bodyPr>
            <a:normAutofit/>
          </a:bodyPr>
          <a:lstStyle/>
          <a:p>
            <a:endParaRPr lang="en-GB" sz="1600" dirty="0"/>
          </a:p>
          <a:p>
            <a:r>
              <a:rPr lang="en-US" sz="1600" dirty="0"/>
              <a:t>Adjusting communication style [ETBB §67]</a:t>
            </a:r>
          </a:p>
          <a:p>
            <a:r>
              <a:rPr lang="en-US" sz="1600" dirty="0"/>
              <a:t>“Judges have a duty to intervene to ensure vulnerable witnesses give evidence as best they can” [ETBB §73] </a:t>
            </a:r>
          </a:p>
          <a:p>
            <a:r>
              <a:rPr lang="en-US" sz="1600" dirty="0"/>
              <a:t>In more severe cases, sending questions to the witness in advance [ETB §78]</a:t>
            </a:r>
          </a:p>
          <a:p>
            <a:r>
              <a:rPr lang="en-US" sz="1600" dirty="0"/>
              <a:t>“Advocacy and The Vulnerable – 20 Principles of Questioning”: </a:t>
            </a:r>
          </a:p>
          <a:p>
            <a:pPr marL="400050" indent="-400050">
              <a:buAutoNum type="romanLcParenBoth"/>
            </a:pPr>
            <a:r>
              <a:rPr lang="en-US" sz="1600" dirty="0"/>
              <a:t>Vulnerability – includes immaturity</a:t>
            </a:r>
          </a:p>
          <a:p>
            <a:pPr marL="400050" indent="-400050">
              <a:buAutoNum type="romanLcParenBoth"/>
            </a:pPr>
            <a:r>
              <a:rPr lang="en-US" sz="1600" dirty="0"/>
              <a:t>Every case is unique</a:t>
            </a:r>
          </a:p>
          <a:p>
            <a:pPr marL="400050" indent="-400050">
              <a:buAutoNum type="romanLcParenBoth"/>
            </a:pPr>
            <a:r>
              <a:rPr lang="en-US" sz="1600" dirty="0"/>
              <a:t>Principles for questioning [§§8-20] (e.g. avoid statements put as questions, pronouns, remembering questions, no directive questions). </a:t>
            </a:r>
          </a:p>
        </p:txBody>
      </p:sp>
      <p:pic>
        <p:nvPicPr>
          <p:cNvPr id="5" name="Picture 4" descr="A picture containing chart&#10;&#10;Description automatically generated">
            <a:extLst>
              <a:ext uri="{FF2B5EF4-FFF2-40B4-BE49-F238E27FC236}">
                <a16:creationId xmlns:a16="http://schemas.microsoft.com/office/drawing/2014/main" id="{B4D91B0E-3205-4A21-AA7D-9E3D13418300}"/>
              </a:ext>
            </a:extLst>
          </p:cNvPr>
          <p:cNvPicPr>
            <a:picLocks noChangeAspect="1"/>
          </p:cNvPicPr>
          <p:nvPr/>
        </p:nvPicPr>
        <p:blipFill>
          <a:blip r:embed="rId2"/>
          <a:stretch>
            <a:fillRect/>
          </a:stretch>
        </p:blipFill>
        <p:spPr>
          <a:xfrm>
            <a:off x="79248" y="225383"/>
            <a:ext cx="2370989" cy="716534"/>
          </a:xfrm>
          <a:prstGeom prst="rect">
            <a:avLst/>
          </a:prstGeom>
        </p:spPr>
      </p:pic>
      <p:sp>
        <p:nvSpPr>
          <p:cNvPr id="3" name="Slide Number Placeholder 2">
            <a:extLst>
              <a:ext uri="{FF2B5EF4-FFF2-40B4-BE49-F238E27FC236}">
                <a16:creationId xmlns:a16="http://schemas.microsoft.com/office/drawing/2014/main" id="{A46246C3-071F-3941-BDD2-898C85B186B9}"/>
              </a:ext>
            </a:extLst>
          </p:cNvPr>
          <p:cNvSpPr>
            <a:spLocks noGrp="1"/>
          </p:cNvSpPr>
          <p:nvPr>
            <p:ph type="sldNum" sz="quarter" idx="12"/>
          </p:nvPr>
        </p:nvSpPr>
        <p:spPr/>
        <p:txBody>
          <a:bodyPr/>
          <a:lstStyle/>
          <a:p>
            <a:fld id="{77669218-22C6-FA47-B79A-A68F18F3E745}" type="slidenum">
              <a:rPr lang="en-US" smtClean="0"/>
              <a:t>16</a:t>
            </a:fld>
            <a:endParaRPr lang="en-US"/>
          </a:p>
        </p:txBody>
      </p:sp>
    </p:spTree>
    <p:extLst>
      <p:ext uri="{BB962C8B-B14F-4D97-AF65-F5344CB8AC3E}">
        <p14:creationId xmlns:p14="http://schemas.microsoft.com/office/powerpoint/2010/main" val="40126544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24"/>
          <p:cNvSpPr>
            <a:spLocks noGrp="1"/>
          </p:cNvSpPr>
          <p:nvPr>
            <p:ph type="title"/>
          </p:nvPr>
        </p:nvSpPr>
        <p:spPr>
          <a:xfrm>
            <a:off x="2698750" y="351642"/>
            <a:ext cx="6445250" cy="1164167"/>
          </a:xfrm>
        </p:spPr>
        <p:txBody>
          <a:bodyPr/>
          <a:lstStyle/>
          <a:p>
            <a:r>
              <a:rPr lang="en-US" b="1" dirty="0"/>
              <a:t>Strategy? </a:t>
            </a:r>
          </a:p>
        </p:txBody>
      </p:sp>
      <p:sp>
        <p:nvSpPr>
          <p:cNvPr id="26" name="Content Placeholder 25"/>
          <p:cNvSpPr>
            <a:spLocks noGrp="1"/>
          </p:cNvSpPr>
          <p:nvPr>
            <p:ph sz="half" idx="1"/>
          </p:nvPr>
        </p:nvSpPr>
        <p:spPr>
          <a:xfrm>
            <a:off x="730250" y="789802"/>
            <a:ext cx="8032750" cy="5693833"/>
          </a:xfrm>
        </p:spPr>
        <p:txBody>
          <a:bodyPr>
            <a:normAutofit/>
          </a:bodyPr>
          <a:lstStyle/>
          <a:p>
            <a:pPr marL="0" indent="0">
              <a:buNone/>
            </a:pPr>
            <a:endParaRPr lang="en-GB" sz="1600" b="1" dirty="0"/>
          </a:p>
          <a:p>
            <a:pPr marL="0" indent="0">
              <a:buNone/>
            </a:pPr>
            <a:endParaRPr lang="en-GB" sz="1600" dirty="0"/>
          </a:p>
          <a:p>
            <a:r>
              <a:rPr lang="en-GB" sz="1400" b="1" dirty="0"/>
              <a:t>Identify</a:t>
            </a:r>
            <a:r>
              <a:rPr lang="en-GB" sz="1400" dirty="0"/>
              <a:t> the Court/Tribunal’s case management powers [e.g. CPR/ETR];</a:t>
            </a:r>
          </a:p>
          <a:p>
            <a:r>
              <a:rPr lang="en-GB" sz="1400" b="1" dirty="0"/>
              <a:t>Identify</a:t>
            </a:r>
            <a:r>
              <a:rPr lang="en-GB" sz="1400" dirty="0"/>
              <a:t> and/or authentic the concern identified - </a:t>
            </a:r>
          </a:p>
          <a:p>
            <a:r>
              <a:rPr lang="en-GB" sz="1400" b="1" dirty="0"/>
              <a:t>Identify</a:t>
            </a:r>
            <a:r>
              <a:rPr lang="en-GB" sz="1400" dirty="0"/>
              <a:t> the evidential basis for the concern – is it well founded/conceded</a:t>
            </a:r>
          </a:p>
          <a:p>
            <a:r>
              <a:rPr lang="en-GB" sz="1400" b="1" dirty="0"/>
              <a:t>Initiate - </a:t>
            </a:r>
            <a:r>
              <a:rPr lang="en-GB" sz="1400" dirty="0"/>
              <a:t>Be proactive in protecting </a:t>
            </a:r>
            <a:r>
              <a:rPr lang="en-GB" sz="1400" i="1" dirty="0"/>
              <a:t>your client </a:t>
            </a:r>
          </a:p>
          <a:p>
            <a:r>
              <a:rPr lang="en-GB" sz="1400" b="1" dirty="0"/>
              <a:t>Initiate - </a:t>
            </a:r>
            <a:r>
              <a:rPr lang="en-GB" sz="1400" dirty="0"/>
              <a:t>propose procedural safeguards – e.g. venue, form of hearing etc [ETBB §49 talks of the potential to conduct a hearing at a person’s home]</a:t>
            </a:r>
          </a:p>
          <a:p>
            <a:r>
              <a:rPr lang="en-GB" sz="1400" b="1" dirty="0"/>
              <a:t>Respond</a:t>
            </a:r>
            <a:r>
              <a:rPr lang="en-GB" sz="1400" dirty="0"/>
              <a:t> - Are the measures proposed </a:t>
            </a:r>
            <a:r>
              <a:rPr lang="en-GB" sz="1400" i="1" dirty="0"/>
              <a:t>proportionate </a:t>
            </a:r>
            <a:r>
              <a:rPr lang="en-GB" sz="1400" dirty="0"/>
              <a:t>and fair do they need to be continued, retained, revised or abandoned [ETBB §40]</a:t>
            </a:r>
          </a:p>
          <a:p>
            <a:r>
              <a:rPr lang="en-GB" sz="1400" b="1" dirty="0"/>
              <a:t>Respond- </a:t>
            </a:r>
            <a:r>
              <a:rPr lang="en-GB" sz="1400" dirty="0"/>
              <a:t>Can the same result be achieved by other means  </a:t>
            </a:r>
          </a:p>
          <a:p>
            <a:r>
              <a:rPr lang="en-GB" sz="1400" b="1" dirty="0"/>
              <a:t>Resist</a:t>
            </a:r>
            <a:r>
              <a:rPr lang="en-GB" sz="1400" dirty="0"/>
              <a:t> –Excessive judicial control or limitation </a:t>
            </a:r>
          </a:p>
          <a:p>
            <a:r>
              <a:rPr lang="en-GB" sz="1400" b="1" dirty="0"/>
              <a:t>Resist</a:t>
            </a:r>
            <a:r>
              <a:rPr lang="en-GB" sz="1400" dirty="0"/>
              <a:t> – Judicial conduct of the party’s case </a:t>
            </a:r>
          </a:p>
          <a:p>
            <a:pPr marL="0" indent="0">
              <a:buNone/>
            </a:pPr>
            <a:r>
              <a:rPr lang="en-GB" sz="1000" b="1" dirty="0"/>
              <a:t>NB avoid alienation and aggravated damages</a:t>
            </a:r>
          </a:p>
        </p:txBody>
      </p:sp>
      <p:pic>
        <p:nvPicPr>
          <p:cNvPr id="5" name="Picture 4" descr="A picture containing chart&#10;&#10;Description automatically generated">
            <a:extLst>
              <a:ext uri="{FF2B5EF4-FFF2-40B4-BE49-F238E27FC236}">
                <a16:creationId xmlns:a16="http://schemas.microsoft.com/office/drawing/2014/main" id="{B4D91B0E-3205-4A21-AA7D-9E3D13418300}"/>
              </a:ext>
            </a:extLst>
          </p:cNvPr>
          <p:cNvPicPr>
            <a:picLocks noChangeAspect="1"/>
          </p:cNvPicPr>
          <p:nvPr/>
        </p:nvPicPr>
        <p:blipFill>
          <a:blip r:embed="rId2"/>
          <a:stretch>
            <a:fillRect/>
          </a:stretch>
        </p:blipFill>
        <p:spPr>
          <a:xfrm>
            <a:off x="79248" y="225383"/>
            <a:ext cx="2370989" cy="716534"/>
          </a:xfrm>
          <a:prstGeom prst="rect">
            <a:avLst/>
          </a:prstGeom>
        </p:spPr>
      </p:pic>
      <p:sp>
        <p:nvSpPr>
          <p:cNvPr id="3" name="Slide Number Placeholder 2">
            <a:extLst>
              <a:ext uri="{FF2B5EF4-FFF2-40B4-BE49-F238E27FC236}">
                <a16:creationId xmlns:a16="http://schemas.microsoft.com/office/drawing/2014/main" id="{A46246C3-071F-3941-BDD2-898C85B186B9}"/>
              </a:ext>
            </a:extLst>
          </p:cNvPr>
          <p:cNvSpPr>
            <a:spLocks noGrp="1"/>
          </p:cNvSpPr>
          <p:nvPr>
            <p:ph type="sldNum" sz="quarter" idx="12"/>
          </p:nvPr>
        </p:nvSpPr>
        <p:spPr/>
        <p:txBody>
          <a:bodyPr/>
          <a:lstStyle/>
          <a:p>
            <a:fld id="{77669218-22C6-FA47-B79A-A68F18F3E745}" type="slidenum">
              <a:rPr lang="en-US" smtClean="0"/>
              <a:t>17</a:t>
            </a:fld>
            <a:endParaRPr lang="en-US"/>
          </a:p>
        </p:txBody>
      </p:sp>
    </p:spTree>
    <p:extLst>
      <p:ext uri="{BB962C8B-B14F-4D97-AF65-F5344CB8AC3E}">
        <p14:creationId xmlns:p14="http://schemas.microsoft.com/office/powerpoint/2010/main" val="2116868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24"/>
          <p:cNvSpPr>
            <a:spLocks noGrp="1"/>
          </p:cNvSpPr>
          <p:nvPr>
            <p:ph type="title"/>
          </p:nvPr>
        </p:nvSpPr>
        <p:spPr>
          <a:xfrm>
            <a:off x="2698751" y="0"/>
            <a:ext cx="6445250" cy="1164167"/>
          </a:xfrm>
        </p:spPr>
        <p:txBody>
          <a:bodyPr/>
          <a:lstStyle/>
          <a:p>
            <a:r>
              <a:rPr lang="en-US" b="1" dirty="0"/>
              <a:t>Challenging Decisions? </a:t>
            </a:r>
          </a:p>
        </p:txBody>
      </p:sp>
      <p:sp>
        <p:nvSpPr>
          <p:cNvPr id="26" name="Content Placeholder 25"/>
          <p:cNvSpPr>
            <a:spLocks noGrp="1"/>
          </p:cNvSpPr>
          <p:nvPr>
            <p:ph sz="half" idx="1"/>
          </p:nvPr>
        </p:nvSpPr>
        <p:spPr>
          <a:xfrm>
            <a:off x="1111250" y="1164167"/>
            <a:ext cx="6308122" cy="5693833"/>
          </a:xfrm>
        </p:spPr>
        <p:txBody>
          <a:bodyPr>
            <a:normAutofit/>
          </a:bodyPr>
          <a:lstStyle/>
          <a:p>
            <a:endParaRPr lang="en-GB" sz="1600" b="1" dirty="0"/>
          </a:p>
          <a:p>
            <a:r>
              <a:rPr lang="en-US" sz="1600" b="1" dirty="0"/>
              <a:t>The statutory limitations on appeals </a:t>
            </a:r>
            <a:r>
              <a:rPr lang="en-US" sz="1200" dirty="0"/>
              <a:t>[e.g. s21 of the ETA 1996] </a:t>
            </a:r>
          </a:p>
          <a:p>
            <a:r>
              <a:rPr lang="en-US" sz="1600" b="1" dirty="0"/>
              <a:t>The threshold for appeal </a:t>
            </a:r>
            <a:r>
              <a:rPr lang="en-US" sz="1200" dirty="0"/>
              <a:t>[CPR Pt 52  and Ladd v Marshall ]</a:t>
            </a:r>
          </a:p>
          <a:p>
            <a:r>
              <a:rPr lang="en-US" sz="1600" b="1" dirty="0"/>
              <a:t>Reasonable prospects and case management discretion </a:t>
            </a:r>
          </a:p>
          <a:p>
            <a:r>
              <a:rPr lang="en-US" sz="1600" b="1" dirty="0"/>
              <a:t>The rare case of factual challenge: </a:t>
            </a:r>
          </a:p>
          <a:p>
            <a:pPr marL="400050" indent="-400050">
              <a:buAutoNum type="romanLcParenBoth"/>
            </a:pPr>
            <a:r>
              <a:rPr lang="en-GB" sz="1400" dirty="0"/>
              <a:t>was no evidence to support, </a:t>
            </a:r>
          </a:p>
          <a:p>
            <a:pPr marL="400050" indent="-400050">
              <a:buAutoNum type="romanLcParenBoth"/>
            </a:pPr>
            <a:r>
              <a:rPr lang="en-GB" sz="1400" dirty="0"/>
              <a:t>based on a misunderstanding of the evidence, or </a:t>
            </a:r>
          </a:p>
          <a:p>
            <a:pPr marL="400050" indent="-400050" algn="just">
              <a:buAutoNum type="romanLcParenBoth"/>
            </a:pPr>
            <a:r>
              <a:rPr lang="en-GB" sz="1400" dirty="0"/>
              <a:t>which no reasonable judge could have reached, that an appellate tribunal will interfere with it. </a:t>
            </a:r>
          </a:p>
          <a:p>
            <a:pPr marL="0" indent="0" algn="just">
              <a:buNone/>
            </a:pPr>
            <a:r>
              <a:rPr lang="en-GB" sz="1400" dirty="0"/>
              <a:t>“This can also be justified on grounds of policy (parties should put forward their best case on the facts at trial and not regard the potential to appeal as a second chance),..” (Lord Neuberger in </a:t>
            </a:r>
            <a:r>
              <a:rPr lang="en-GB" sz="1400" b="1" dirty="0"/>
              <a:t>Re B (A Child) (Care Proceedings) [2013 1 WLR 1911</a:t>
            </a:r>
            <a:r>
              <a:rPr lang="en-GB" sz="1400" dirty="0"/>
              <a:t>)</a:t>
            </a:r>
            <a:endParaRPr lang="en-US" sz="1400" b="1" dirty="0"/>
          </a:p>
        </p:txBody>
      </p:sp>
      <p:pic>
        <p:nvPicPr>
          <p:cNvPr id="5" name="Picture 4" descr="A picture containing chart&#10;&#10;Description automatically generated">
            <a:extLst>
              <a:ext uri="{FF2B5EF4-FFF2-40B4-BE49-F238E27FC236}">
                <a16:creationId xmlns:a16="http://schemas.microsoft.com/office/drawing/2014/main" id="{B4D91B0E-3205-4A21-AA7D-9E3D13418300}"/>
              </a:ext>
            </a:extLst>
          </p:cNvPr>
          <p:cNvPicPr>
            <a:picLocks noChangeAspect="1"/>
          </p:cNvPicPr>
          <p:nvPr/>
        </p:nvPicPr>
        <p:blipFill>
          <a:blip r:embed="rId2"/>
          <a:stretch>
            <a:fillRect/>
          </a:stretch>
        </p:blipFill>
        <p:spPr>
          <a:xfrm>
            <a:off x="79248" y="225383"/>
            <a:ext cx="2370989" cy="716534"/>
          </a:xfrm>
          <a:prstGeom prst="rect">
            <a:avLst/>
          </a:prstGeom>
        </p:spPr>
      </p:pic>
      <p:sp>
        <p:nvSpPr>
          <p:cNvPr id="3" name="Slide Number Placeholder 2">
            <a:extLst>
              <a:ext uri="{FF2B5EF4-FFF2-40B4-BE49-F238E27FC236}">
                <a16:creationId xmlns:a16="http://schemas.microsoft.com/office/drawing/2014/main" id="{A46246C3-071F-3941-BDD2-898C85B186B9}"/>
              </a:ext>
            </a:extLst>
          </p:cNvPr>
          <p:cNvSpPr>
            <a:spLocks noGrp="1"/>
          </p:cNvSpPr>
          <p:nvPr>
            <p:ph type="sldNum" sz="quarter" idx="12"/>
          </p:nvPr>
        </p:nvSpPr>
        <p:spPr/>
        <p:txBody>
          <a:bodyPr/>
          <a:lstStyle/>
          <a:p>
            <a:fld id="{77669218-22C6-FA47-B79A-A68F18F3E745}" type="slidenum">
              <a:rPr lang="en-US" smtClean="0"/>
              <a:t>18</a:t>
            </a:fld>
            <a:endParaRPr lang="en-US"/>
          </a:p>
        </p:txBody>
      </p:sp>
    </p:spTree>
    <p:extLst>
      <p:ext uri="{BB962C8B-B14F-4D97-AF65-F5344CB8AC3E}">
        <p14:creationId xmlns:p14="http://schemas.microsoft.com/office/powerpoint/2010/main" val="37196612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24"/>
          <p:cNvSpPr>
            <a:spLocks noGrp="1"/>
          </p:cNvSpPr>
          <p:nvPr>
            <p:ph type="title"/>
          </p:nvPr>
        </p:nvSpPr>
        <p:spPr>
          <a:xfrm>
            <a:off x="2698751" y="0"/>
            <a:ext cx="6445250" cy="1164167"/>
          </a:xfrm>
        </p:spPr>
        <p:txBody>
          <a:bodyPr/>
          <a:lstStyle/>
          <a:p>
            <a:r>
              <a:rPr lang="en-US" b="1" dirty="0"/>
              <a:t>Path of Travel? </a:t>
            </a:r>
          </a:p>
        </p:txBody>
      </p:sp>
      <p:sp>
        <p:nvSpPr>
          <p:cNvPr id="26" name="Content Placeholder 25"/>
          <p:cNvSpPr>
            <a:spLocks noGrp="1"/>
          </p:cNvSpPr>
          <p:nvPr>
            <p:ph sz="half" idx="1"/>
          </p:nvPr>
        </p:nvSpPr>
        <p:spPr>
          <a:xfrm>
            <a:off x="1111250" y="1164167"/>
            <a:ext cx="7326694" cy="5693833"/>
          </a:xfrm>
        </p:spPr>
        <p:txBody>
          <a:bodyPr>
            <a:normAutofit/>
          </a:bodyPr>
          <a:lstStyle/>
          <a:p>
            <a:endParaRPr lang="en-GB" sz="1600" b="1" dirty="0"/>
          </a:p>
          <a:p>
            <a:r>
              <a:rPr lang="en-US" sz="1600" b="1" dirty="0"/>
              <a:t>EAT – Rackham v NHS Professionals 2015 UKEAT 20  </a:t>
            </a:r>
            <a:r>
              <a:rPr lang="en-US" sz="1600" dirty="0"/>
              <a:t>[adjustments]</a:t>
            </a:r>
          </a:p>
          <a:p>
            <a:r>
              <a:rPr lang="en-US" sz="1600" b="1" dirty="0"/>
              <a:t>Shui v University of Manchester and others [2018] ICR 77</a:t>
            </a:r>
          </a:p>
          <a:p>
            <a:r>
              <a:rPr lang="en-US" sz="1600" b="1" dirty="0"/>
              <a:t>J v K (EHRC Intervening) [2019] EWCA Civ 5 </a:t>
            </a:r>
            <a:r>
              <a:rPr lang="en-US" sz="1600" dirty="0"/>
              <a:t>[procedural compliance]</a:t>
            </a:r>
          </a:p>
          <a:p>
            <a:pPr marL="0" indent="0" algn="just">
              <a:buNone/>
            </a:pPr>
            <a:r>
              <a:rPr lang="en-GB" sz="1200" dirty="0"/>
              <a:t>“I start by saying that it was common ground before us, and I would myself emphasise, that where mental ill-health, or indeed any other disability, has contributed to a would-be appellant failing to institute an appeal in time that will always be an important consideration in deciding whether an extension should be granted under r 37(1A) of the 1993 Rules. That is not as a result of the </a:t>
            </a:r>
            <a:r>
              <a:rPr lang="en-GB" sz="1200" dirty="0">
                <a:hlinkClick r:id="rId2"/>
              </a:rPr>
              <a:t>Equality Act 2010, </a:t>
            </a:r>
            <a:r>
              <a:rPr lang="en-GB" sz="1200" dirty="0"/>
              <a:t>since, as was also common ground, judicial decisions are excluded from the scope of the Act: see para 3 of </a:t>
            </a:r>
            <a:r>
              <a:rPr lang="en-GB" sz="1200" dirty="0" err="1"/>
              <a:t>Sch</a:t>
            </a:r>
            <a:r>
              <a:rPr lang="en-GB" sz="1200" dirty="0"/>
              <a:t> 3 to the Act. But as a matter of general law the exercise of a judicial discretion must take into account all relevant considerations, and in such a case the party's mental condition or other disability would plainly be a relevant consideration.” [</a:t>
            </a:r>
            <a:r>
              <a:rPr lang="en-GB" sz="1200" dirty="0" err="1"/>
              <a:t>underhill</a:t>
            </a:r>
            <a:r>
              <a:rPr lang="en-GB" sz="1200" dirty="0"/>
              <a:t> LJ]</a:t>
            </a:r>
            <a:endParaRPr lang="en-US" sz="1200" dirty="0"/>
          </a:p>
          <a:p>
            <a:pPr marL="0" indent="0">
              <a:buNone/>
            </a:pPr>
            <a:endParaRPr lang="en-US" sz="1600" b="1" dirty="0"/>
          </a:p>
        </p:txBody>
      </p:sp>
      <p:pic>
        <p:nvPicPr>
          <p:cNvPr id="5" name="Picture 4" descr="A picture containing chart&#10;&#10;Description automatically generated">
            <a:extLst>
              <a:ext uri="{FF2B5EF4-FFF2-40B4-BE49-F238E27FC236}">
                <a16:creationId xmlns:a16="http://schemas.microsoft.com/office/drawing/2014/main" id="{B4D91B0E-3205-4A21-AA7D-9E3D13418300}"/>
              </a:ext>
            </a:extLst>
          </p:cNvPr>
          <p:cNvPicPr>
            <a:picLocks noChangeAspect="1"/>
          </p:cNvPicPr>
          <p:nvPr/>
        </p:nvPicPr>
        <p:blipFill>
          <a:blip r:embed="rId3"/>
          <a:stretch>
            <a:fillRect/>
          </a:stretch>
        </p:blipFill>
        <p:spPr>
          <a:xfrm>
            <a:off x="79248" y="225383"/>
            <a:ext cx="2370989" cy="716534"/>
          </a:xfrm>
          <a:prstGeom prst="rect">
            <a:avLst/>
          </a:prstGeom>
        </p:spPr>
      </p:pic>
      <p:sp>
        <p:nvSpPr>
          <p:cNvPr id="3" name="Slide Number Placeholder 2">
            <a:extLst>
              <a:ext uri="{FF2B5EF4-FFF2-40B4-BE49-F238E27FC236}">
                <a16:creationId xmlns:a16="http://schemas.microsoft.com/office/drawing/2014/main" id="{A46246C3-071F-3941-BDD2-898C85B186B9}"/>
              </a:ext>
            </a:extLst>
          </p:cNvPr>
          <p:cNvSpPr>
            <a:spLocks noGrp="1"/>
          </p:cNvSpPr>
          <p:nvPr>
            <p:ph type="sldNum" sz="quarter" idx="12"/>
          </p:nvPr>
        </p:nvSpPr>
        <p:spPr/>
        <p:txBody>
          <a:bodyPr/>
          <a:lstStyle/>
          <a:p>
            <a:fld id="{77669218-22C6-FA47-B79A-A68F18F3E745}" type="slidenum">
              <a:rPr lang="en-US" smtClean="0"/>
              <a:t>19</a:t>
            </a:fld>
            <a:endParaRPr lang="en-US"/>
          </a:p>
        </p:txBody>
      </p:sp>
    </p:spTree>
    <p:extLst>
      <p:ext uri="{BB962C8B-B14F-4D97-AF65-F5344CB8AC3E}">
        <p14:creationId xmlns:p14="http://schemas.microsoft.com/office/powerpoint/2010/main" val="3293011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24"/>
          <p:cNvSpPr>
            <a:spLocks noGrp="1"/>
          </p:cNvSpPr>
          <p:nvPr>
            <p:ph type="title"/>
          </p:nvPr>
        </p:nvSpPr>
        <p:spPr>
          <a:xfrm>
            <a:off x="2698751" y="0"/>
            <a:ext cx="6445250" cy="1164167"/>
          </a:xfrm>
        </p:spPr>
        <p:txBody>
          <a:bodyPr/>
          <a:lstStyle/>
          <a:p>
            <a:r>
              <a:rPr lang="en-US" b="1" dirty="0"/>
              <a:t>Core Concepts?</a:t>
            </a:r>
          </a:p>
        </p:txBody>
      </p:sp>
      <p:sp>
        <p:nvSpPr>
          <p:cNvPr id="26" name="Content Placeholder 25"/>
          <p:cNvSpPr>
            <a:spLocks noGrp="1"/>
          </p:cNvSpPr>
          <p:nvPr>
            <p:ph sz="half" idx="1"/>
          </p:nvPr>
        </p:nvSpPr>
        <p:spPr>
          <a:xfrm>
            <a:off x="1111250" y="1164167"/>
            <a:ext cx="7651750" cy="5693833"/>
          </a:xfrm>
        </p:spPr>
        <p:txBody>
          <a:bodyPr>
            <a:normAutofit/>
          </a:bodyPr>
          <a:lstStyle/>
          <a:p>
            <a:pPr marL="0" lvl="0" indent="0">
              <a:buNone/>
            </a:pPr>
            <a:endParaRPr lang="en-GB" b="1" dirty="0"/>
          </a:p>
          <a:p>
            <a:r>
              <a:rPr lang="en-GB" b="1" dirty="0"/>
              <a:t>Access to Justice </a:t>
            </a:r>
          </a:p>
          <a:p>
            <a:r>
              <a:rPr lang="en-GB" b="1" dirty="0"/>
              <a:t>Transparency </a:t>
            </a:r>
          </a:p>
          <a:p>
            <a:r>
              <a:rPr lang="en-GB" b="1" dirty="0"/>
              <a:t>Participation </a:t>
            </a:r>
          </a:p>
          <a:p>
            <a:r>
              <a:rPr lang="en-GB" b="1" dirty="0"/>
              <a:t>Equality of arms </a:t>
            </a:r>
          </a:p>
          <a:p>
            <a:r>
              <a:rPr lang="en-GB" b="1" dirty="0"/>
              <a:t>Procedural efficiency </a:t>
            </a:r>
          </a:p>
          <a:p>
            <a:r>
              <a:rPr lang="en-GB" b="1" dirty="0"/>
              <a:t>Proportionality </a:t>
            </a:r>
          </a:p>
        </p:txBody>
      </p:sp>
      <p:pic>
        <p:nvPicPr>
          <p:cNvPr id="5" name="Picture 4" descr="A picture containing chart&#10;&#10;Description automatically generated">
            <a:extLst>
              <a:ext uri="{FF2B5EF4-FFF2-40B4-BE49-F238E27FC236}">
                <a16:creationId xmlns:a16="http://schemas.microsoft.com/office/drawing/2014/main" id="{B4D91B0E-3205-4A21-AA7D-9E3D13418300}"/>
              </a:ext>
            </a:extLst>
          </p:cNvPr>
          <p:cNvPicPr>
            <a:picLocks noChangeAspect="1"/>
          </p:cNvPicPr>
          <p:nvPr/>
        </p:nvPicPr>
        <p:blipFill>
          <a:blip r:embed="rId2"/>
          <a:stretch>
            <a:fillRect/>
          </a:stretch>
        </p:blipFill>
        <p:spPr>
          <a:xfrm>
            <a:off x="79248" y="225383"/>
            <a:ext cx="2370989" cy="716534"/>
          </a:xfrm>
          <a:prstGeom prst="rect">
            <a:avLst/>
          </a:prstGeom>
        </p:spPr>
      </p:pic>
      <p:sp>
        <p:nvSpPr>
          <p:cNvPr id="3" name="Slide Number Placeholder 2">
            <a:extLst>
              <a:ext uri="{FF2B5EF4-FFF2-40B4-BE49-F238E27FC236}">
                <a16:creationId xmlns:a16="http://schemas.microsoft.com/office/drawing/2014/main" id="{A8ECAC5E-1193-F242-89C9-0D27D7B2868D}"/>
              </a:ext>
            </a:extLst>
          </p:cNvPr>
          <p:cNvSpPr>
            <a:spLocks noGrp="1"/>
          </p:cNvSpPr>
          <p:nvPr>
            <p:ph type="sldNum" sz="quarter" idx="12"/>
          </p:nvPr>
        </p:nvSpPr>
        <p:spPr/>
        <p:txBody>
          <a:bodyPr/>
          <a:lstStyle/>
          <a:p>
            <a:fld id="{77669218-22C6-FA47-B79A-A68F18F3E745}" type="slidenum">
              <a:rPr lang="en-US" smtClean="0"/>
              <a:t>2</a:t>
            </a:fld>
            <a:endParaRPr lang="en-US"/>
          </a:p>
        </p:txBody>
      </p:sp>
    </p:spTree>
    <p:extLst>
      <p:ext uri="{BB962C8B-B14F-4D97-AF65-F5344CB8AC3E}">
        <p14:creationId xmlns:p14="http://schemas.microsoft.com/office/powerpoint/2010/main" val="4118221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24"/>
          <p:cNvSpPr>
            <a:spLocks noGrp="1"/>
          </p:cNvSpPr>
          <p:nvPr>
            <p:ph type="title"/>
          </p:nvPr>
        </p:nvSpPr>
        <p:spPr>
          <a:xfrm>
            <a:off x="2698751" y="0"/>
            <a:ext cx="6445250" cy="1164167"/>
          </a:xfrm>
        </p:spPr>
        <p:txBody>
          <a:bodyPr/>
          <a:lstStyle/>
          <a:p>
            <a:r>
              <a:rPr lang="en-US" b="1" dirty="0"/>
              <a:t>Pre February 2020?</a:t>
            </a:r>
          </a:p>
        </p:txBody>
      </p:sp>
      <p:sp>
        <p:nvSpPr>
          <p:cNvPr id="26" name="Content Placeholder 25"/>
          <p:cNvSpPr>
            <a:spLocks noGrp="1"/>
          </p:cNvSpPr>
          <p:nvPr>
            <p:ph sz="half" idx="1"/>
          </p:nvPr>
        </p:nvSpPr>
        <p:spPr>
          <a:xfrm>
            <a:off x="1111250" y="1164167"/>
            <a:ext cx="6528041" cy="5693833"/>
          </a:xfrm>
        </p:spPr>
        <p:txBody>
          <a:bodyPr>
            <a:normAutofit/>
          </a:bodyPr>
          <a:lstStyle/>
          <a:p>
            <a:endParaRPr lang="en-GB" sz="1600" b="1" dirty="0"/>
          </a:p>
          <a:p>
            <a:r>
              <a:rPr lang="en-GB" sz="1600" dirty="0"/>
              <a:t>European Convention on Human Rights [Art 6]</a:t>
            </a:r>
          </a:p>
          <a:p>
            <a:r>
              <a:rPr lang="en-GB" sz="1600" dirty="0"/>
              <a:t>Section 3 and 6 of the Human Rights Act 1998 </a:t>
            </a:r>
          </a:p>
          <a:p>
            <a:r>
              <a:rPr lang="en-GB" sz="1600" dirty="0"/>
              <a:t>Equality Act 2010</a:t>
            </a:r>
          </a:p>
          <a:p>
            <a:r>
              <a:rPr lang="en-GB" sz="1600" dirty="0"/>
              <a:t>Jurisdiction specific procedural rules </a:t>
            </a:r>
          </a:p>
          <a:p>
            <a:r>
              <a:rPr lang="en-GB" sz="1600" dirty="0"/>
              <a:t>Protected categories (e.g. children, vulnerable adults, or complainants in particular forms of criminal proceedings)</a:t>
            </a:r>
          </a:p>
          <a:p>
            <a:r>
              <a:rPr lang="en-GB" sz="1600" dirty="0"/>
              <a:t>Special Measures ….</a:t>
            </a:r>
          </a:p>
        </p:txBody>
      </p:sp>
      <p:pic>
        <p:nvPicPr>
          <p:cNvPr id="5" name="Picture 4" descr="A picture containing chart&#10;&#10;Description automatically generated">
            <a:extLst>
              <a:ext uri="{FF2B5EF4-FFF2-40B4-BE49-F238E27FC236}">
                <a16:creationId xmlns:a16="http://schemas.microsoft.com/office/drawing/2014/main" id="{B4D91B0E-3205-4A21-AA7D-9E3D13418300}"/>
              </a:ext>
            </a:extLst>
          </p:cNvPr>
          <p:cNvPicPr>
            <a:picLocks noChangeAspect="1"/>
          </p:cNvPicPr>
          <p:nvPr/>
        </p:nvPicPr>
        <p:blipFill>
          <a:blip r:embed="rId2"/>
          <a:stretch>
            <a:fillRect/>
          </a:stretch>
        </p:blipFill>
        <p:spPr>
          <a:xfrm>
            <a:off x="79248" y="225383"/>
            <a:ext cx="2370989" cy="716534"/>
          </a:xfrm>
          <a:prstGeom prst="rect">
            <a:avLst/>
          </a:prstGeom>
        </p:spPr>
      </p:pic>
      <p:sp>
        <p:nvSpPr>
          <p:cNvPr id="3" name="Slide Number Placeholder 2">
            <a:extLst>
              <a:ext uri="{FF2B5EF4-FFF2-40B4-BE49-F238E27FC236}">
                <a16:creationId xmlns:a16="http://schemas.microsoft.com/office/drawing/2014/main" id="{A46246C3-071F-3941-BDD2-898C85B186B9}"/>
              </a:ext>
            </a:extLst>
          </p:cNvPr>
          <p:cNvSpPr>
            <a:spLocks noGrp="1"/>
          </p:cNvSpPr>
          <p:nvPr>
            <p:ph type="sldNum" sz="quarter" idx="12"/>
          </p:nvPr>
        </p:nvSpPr>
        <p:spPr/>
        <p:txBody>
          <a:bodyPr/>
          <a:lstStyle/>
          <a:p>
            <a:fld id="{77669218-22C6-FA47-B79A-A68F18F3E745}" type="slidenum">
              <a:rPr lang="en-US" smtClean="0"/>
              <a:t>3</a:t>
            </a:fld>
            <a:endParaRPr lang="en-US"/>
          </a:p>
        </p:txBody>
      </p:sp>
    </p:spTree>
    <p:extLst>
      <p:ext uri="{BB962C8B-B14F-4D97-AF65-F5344CB8AC3E}">
        <p14:creationId xmlns:p14="http://schemas.microsoft.com/office/powerpoint/2010/main" val="500005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24"/>
          <p:cNvSpPr>
            <a:spLocks noGrp="1"/>
          </p:cNvSpPr>
          <p:nvPr>
            <p:ph type="title"/>
          </p:nvPr>
        </p:nvSpPr>
        <p:spPr>
          <a:xfrm>
            <a:off x="2698751" y="0"/>
            <a:ext cx="6445250" cy="1164167"/>
          </a:xfrm>
        </p:spPr>
        <p:txBody>
          <a:bodyPr/>
          <a:lstStyle/>
          <a:p>
            <a:r>
              <a:rPr lang="en-US" b="1" dirty="0"/>
              <a:t>The Issue?</a:t>
            </a:r>
          </a:p>
        </p:txBody>
      </p:sp>
      <p:sp>
        <p:nvSpPr>
          <p:cNvPr id="26" name="Content Placeholder 25"/>
          <p:cNvSpPr>
            <a:spLocks noGrp="1"/>
          </p:cNvSpPr>
          <p:nvPr>
            <p:ph sz="half" idx="1"/>
          </p:nvPr>
        </p:nvSpPr>
        <p:spPr>
          <a:xfrm>
            <a:off x="1111250" y="1164167"/>
            <a:ext cx="6828983" cy="5693833"/>
          </a:xfrm>
        </p:spPr>
        <p:txBody>
          <a:bodyPr>
            <a:normAutofit/>
          </a:bodyPr>
          <a:lstStyle/>
          <a:p>
            <a:pPr algn="just"/>
            <a:r>
              <a:rPr lang="en-GB" sz="1600" b="1" dirty="0"/>
              <a:t>The Civil Justice Council “</a:t>
            </a:r>
            <a:r>
              <a:rPr lang="en-GB" sz="1600" b="1" i="1" dirty="0"/>
              <a:t>Vulnerable Witnesses and Parties within Civil Proceedings</a:t>
            </a:r>
            <a:r>
              <a:rPr lang="en-GB" sz="1600" b="1" dirty="0"/>
              <a:t>” [February 2020]</a:t>
            </a:r>
          </a:p>
          <a:p>
            <a:pPr marL="0" indent="0" algn="just">
              <a:buNone/>
            </a:pPr>
            <a:r>
              <a:rPr lang="en-GB" sz="1600" u="sng" dirty="0"/>
              <a:t>The issue:</a:t>
            </a:r>
            <a:r>
              <a:rPr lang="en-GB" sz="1600" dirty="0"/>
              <a:t> </a:t>
            </a:r>
          </a:p>
          <a:p>
            <a:pPr marL="0" indent="0" algn="just">
              <a:buNone/>
            </a:pPr>
            <a:r>
              <a:rPr lang="en-GB" sz="1600" dirty="0"/>
              <a:t>“Access to Justice, just </a:t>
            </a:r>
            <a:r>
              <a:rPr lang="en-GB" sz="1600" b="1" dirty="0"/>
              <a:t>procedures</a:t>
            </a:r>
            <a:r>
              <a:rPr lang="en-GB" sz="1600" dirty="0"/>
              <a:t> and fair </a:t>
            </a:r>
            <a:r>
              <a:rPr lang="en-GB" sz="1600" b="1" dirty="0"/>
              <a:t>hearings</a:t>
            </a:r>
            <a:r>
              <a:rPr lang="en-GB" sz="1600" dirty="0"/>
              <a:t> are essential elements of our justice system to ensure the system works properly such elements need to cater for parties and witnesses, who by reason of mental or physical disability/disorder, impairment of intellectual or social functioning, fear or distress, </a:t>
            </a:r>
            <a:r>
              <a:rPr lang="en-GB" sz="1600" b="1" dirty="0"/>
              <a:t>or other reason, </a:t>
            </a:r>
            <a:r>
              <a:rPr lang="en-GB" sz="1600" dirty="0"/>
              <a:t>are vulnerable such that their ability to participate in proceedings  </a:t>
            </a:r>
            <a:r>
              <a:rPr lang="en-GB" sz="1600" b="1" dirty="0"/>
              <a:t>or to give their best evidence</a:t>
            </a:r>
            <a:r>
              <a:rPr lang="en-GB" sz="1600" dirty="0"/>
              <a:t>, may be impaired.”</a:t>
            </a:r>
          </a:p>
        </p:txBody>
      </p:sp>
      <p:pic>
        <p:nvPicPr>
          <p:cNvPr id="5" name="Picture 4" descr="A picture containing chart&#10;&#10;Description automatically generated">
            <a:extLst>
              <a:ext uri="{FF2B5EF4-FFF2-40B4-BE49-F238E27FC236}">
                <a16:creationId xmlns:a16="http://schemas.microsoft.com/office/drawing/2014/main" id="{B4D91B0E-3205-4A21-AA7D-9E3D13418300}"/>
              </a:ext>
            </a:extLst>
          </p:cNvPr>
          <p:cNvPicPr>
            <a:picLocks noChangeAspect="1"/>
          </p:cNvPicPr>
          <p:nvPr/>
        </p:nvPicPr>
        <p:blipFill>
          <a:blip r:embed="rId2"/>
          <a:stretch>
            <a:fillRect/>
          </a:stretch>
        </p:blipFill>
        <p:spPr>
          <a:xfrm>
            <a:off x="79248" y="225383"/>
            <a:ext cx="2370989" cy="716534"/>
          </a:xfrm>
          <a:prstGeom prst="rect">
            <a:avLst/>
          </a:prstGeom>
        </p:spPr>
      </p:pic>
      <p:sp>
        <p:nvSpPr>
          <p:cNvPr id="3" name="Slide Number Placeholder 2">
            <a:extLst>
              <a:ext uri="{FF2B5EF4-FFF2-40B4-BE49-F238E27FC236}">
                <a16:creationId xmlns:a16="http://schemas.microsoft.com/office/drawing/2014/main" id="{A46246C3-071F-3941-BDD2-898C85B186B9}"/>
              </a:ext>
            </a:extLst>
          </p:cNvPr>
          <p:cNvSpPr>
            <a:spLocks noGrp="1"/>
          </p:cNvSpPr>
          <p:nvPr>
            <p:ph type="sldNum" sz="quarter" idx="12"/>
          </p:nvPr>
        </p:nvSpPr>
        <p:spPr/>
        <p:txBody>
          <a:bodyPr/>
          <a:lstStyle/>
          <a:p>
            <a:fld id="{77669218-22C6-FA47-B79A-A68F18F3E745}" type="slidenum">
              <a:rPr lang="en-US" smtClean="0"/>
              <a:t>4</a:t>
            </a:fld>
            <a:endParaRPr lang="en-US"/>
          </a:p>
        </p:txBody>
      </p:sp>
    </p:spTree>
    <p:extLst>
      <p:ext uri="{BB962C8B-B14F-4D97-AF65-F5344CB8AC3E}">
        <p14:creationId xmlns:p14="http://schemas.microsoft.com/office/powerpoint/2010/main" val="561810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24"/>
          <p:cNvSpPr>
            <a:spLocks noGrp="1"/>
          </p:cNvSpPr>
          <p:nvPr>
            <p:ph type="title"/>
          </p:nvPr>
        </p:nvSpPr>
        <p:spPr>
          <a:xfrm>
            <a:off x="2698751" y="0"/>
            <a:ext cx="6445250" cy="1164167"/>
          </a:xfrm>
        </p:spPr>
        <p:txBody>
          <a:bodyPr/>
          <a:lstStyle/>
          <a:p>
            <a:r>
              <a:rPr lang="en-US" b="1" dirty="0"/>
              <a:t>The Problem? </a:t>
            </a:r>
          </a:p>
        </p:txBody>
      </p:sp>
      <p:sp>
        <p:nvSpPr>
          <p:cNvPr id="26" name="Content Placeholder 25"/>
          <p:cNvSpPr>
            <a:spLocks noGrp="1"/>
          </p:cNvSpPr>
          <p:nvPr>
            <p:ph sz="half" idx="1"/>
          </p:nvPr>
        </p:nvSpPr>
        <p:spPr>
          <a:xfrm>
            <a:off x="1111250" y="1164167"/>
            <a:ext cx="7475702" cy="5693833"/>
          </a:xfrm>
        </p:spPr>
        <p:txBody>
          <a:bodyPr>
            <a:normAutofit/>
          </a:bodyPr>
          <a:lstStyle/>
          <a:p>
            <a:endParaRPr lang="en-GB" sz="1600" b="1" dirty="0"/>
          </a:p>
          <a:p>
            <a:r>
              <a:rPr lang="en-GB" sz="1600" b="1" dirty="0"/>
              <a:t>The Civil Justice Council Report: </a:t>
            </a:r>
          </a:p>
          <a:p>
            <a:pPr marL="0" indent="0" algn="just">
              <a:buNone/>
            </a:pPr>
            <a:r>
              <a:rPr lang="en-GB" sz="1600" dirty="0"/>
              <a:t>“Since 1999, the Civil Procedure Rules allow the use of many of the methods/forms of assistance and protections for vulnerable parties and witnesses used in criminal and family courts. However, there is </a:t>
            </a:r>
            <a:r>
              <a:rPr lang="en-GB" sz="1600" b="1" dirty="0"/>
              <a:t>no specific rule </a:t>
            </a:r>
            <a:r>
              <a:rPr lang="en-GB" sz="1600" dirty="0"/>
              <a:t>in relation to vulnerable witnesses and parties and the existing rules have been criticised as being </a:t>
            </a:r>
            <a:r>
              <a:rPr lang="en-GB" sz="1600" b="1" dirty="0"/>
              <a:t>passive and inadequate </a:t>
            </a:r>
            <a:r>
              <a:rPr lang="en-GB" sz="1600" dirty="0"/>
              <a:t>for the purposes of ensuring </a:t>
            </a:r>
            <a:r>
              <a:rPr lang="en-GB" sz="1600" b="1" dirty="0"/>
              <a:t>a sufficiently proactive </a:t>
            </a:r>
            <a:r>
              <a:rPr lang="en-GB" sz="1600" dirty="0"/>
              <a:t>and </a:t>
            </a:r>
            <a:r>
              <a:rPr lang="en-GB" sz="1600" b="1" dirty="0"/>
              <a:t>consistent</a:t>
            </a:r>
            <a:r>
              <a:rPr lang="en-GB" sz="1600" dirty="0"/>
              <a:t> approach to enabling the proper participation in civil litigation of those who are, or may become </a:t>
            </a:r>
            <a:r>
              <a:rPr lang="en-GB" sz="1600" b="1" dirty="0"/>
              <a:t>through involvement in the process</a:t>
            </a:r>
            <a:r>
              <a:rPr lang="en-GB" sz="1600" dirty="0"/>
              <a:t>, vulnerable…”</a:t>
            </a:r>
          </a:p>
          <a:p>
            <a:endParaRPr lang="en-GB" sz="1600" dirty="0"/>
          </a:p>
          <a:p>
            <a:endParaRPr lang="en-GB" sz="1600" dirty="0"/>
          </a:p>
          <a:p>
            <a:endParaRPr lang="en-GB" sz="1600" dirty="0"/>
          </a:p>
        </p:txBody>
      </p:sp>
      <p:pic>
        <p:nvPicPr>
          <p:cNvPr id="5" name="Picture 4" descr="A picture containing chart&#10;&#10;Description automatically generated">
            <a:extLst>
              <a:ext uri="{FF2B5EF4-FFF2-40B4-BE49-F238E27FC236}">
                <a16:creationId xmlns:a16="http://schemas.microsoft.com/office/drawing/2014/main" id="{B4D91B0E-3205-4A21-AA7D-9E3D13418300}"/>
              </a:ext>
            </a:extLst>
          </p:cNvPr>
          <p:cNvPicPr>
            <a:picLocks noChangeAspect="1"/>
          </p:cNvPicPr>
          <p:nvPr/>
        </p:nvPicPr>
        <p:blipFill>
          <a:blip r:embed="rId2"/>
          <a:stretch>
            <a:fillRect/>
          </a:stretch>
        </p:blipFill>
        <p:spPr>
          <a:xfrm>
            <a:off x="79248" y="225383"/>
            <a:ext cx="2370989" cy="716534"/>
          </a:xfrm>
          <a:prstGeom prst="rect">
            <a:avLst/>
          </a:prstGeom>
        </p:spPr>
      </p:pic>
      <p:sp>
        <p:nvSpPr>
          <p:cNvPr id="3" name="Slide Number Placeholder 2">
            <a:extLst>
              <a:ext uri="{FF2B5EF4-FFF2-40B4-BE49-F238E27FC236}">
                <a16:creationId xmlns:a16="http://schemas.microsoft.com/office/drawing/2014/main" id="{A46246C3-071F-3941-BDD2-898C85B186B9}"/>
              </a:ext>
            </a:extLst>
          </p:cNvPr>
          <p:cNvSpPr>
            <a:spLocks noGrp="1"/>
          </p:cNvSpPr>
          <p:nvPr>
            <p:ph type="sldNum" sz="quarter" idx="12"/>
          </p:nvPr>
        </p:nvSpPr>
        <p:spPr/>
        <p:txBody>
          <a:bodyPr/>
          <a:lstStyle/>
          <a:p>
            <a:fld id="{77669218-22C6-FA47-B79A-A68F18F3E745}" type="slidenum">
              <a:rPr lang="en-US" smtClean="0"/>
              <a:t>5</a:t>
            </a:fld>
            <a:endParaRPr lang="en-US"/>
          </a:p>
        </p:txBody>
      </p:sp>
    </p:spTree>
    <p:extLst>
      <p:ext uri="{BB962C8B-B14F-4D97-AF65-F5344CB8AC3E}">
        <p14:creationId xmlns:p14="http://schemas.microsoft.com/office/powerpoint/2010/main" val="1355438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24"/>
          <p:cNvSpPr>
            <a:spLocks noGrp="1"/>
          </p:cNvSpPr>
          <p:nvPr>
            <p:ph type="title"/>
          </p:nvPr>
        </p:nvSpPr>
        <p:spPr>
          <a:xfrm>
            <a:off x="2698751" y="0"/>
            <a:ext cx="6445250" cy="1164167"/>
          </a:xfrm>
        </p:spPr>
        <p:txBody>
          <a:bodyPr/>
          <a:lstStyle/>
          <a:p>
            <a:r>
              <a:rPr lang="en-US" b="1" dirty="0"/>
              <a:t>The CJC Solution? </a:t>
            </a:r>
          </a:p>
        </p:txBody>
      </p:sp>
      <p:sp>
        <p:nvSpPr>
          <p:cNvPr id="26" name="Content Placeholder 25"/>
          <p:cNvSpPr>
            <a:spLocks noGrp="1"/>
          </p:cNvSpPr>
          <p:nvPr>
            <p:ph sz="half" idx="1"/>
          </p:nvPr>
        </p:nvSpPr>
        <p:spPr>
          <a:xfrm>
            <a:off x="476997" y="1164167"/>
            <a:ext cx="8032750" cy="5693833"/>
          </a:xfrm>
        </p:spPr>
        <p:txBody>
          <a:bodyPr>
            <a:normAutofit/>
          </a:bodyPr>
          <a:lstStyle/>
          <a:p>
            <a:endParaRPr lang="en-GB" sz="1600" b="1" dirty="0"/>
          </a:p>
          <a:p>
            <a:r>
              <a:rPr lang="en-US" sz="1600" b="1" dirty="0"/>
              <a:t>Changes in Procedural Rules </a:t>
            </a:r>
          </a:p>
          <a:p>
            <a:r>
              <a:rPr lang="en-US" sz="1600" b="1" dirty="0"/>
              <a:t>Use of questions to identify disability or vulnerability </a:t>
            </a:r>
            <a:r>
              <a:rPr lang="en-US" sz="1600" dirty="0"/>
              <a:t>[e.g. ET1]</a:t>
            </a:r>
          </a:p>
          <a:p>
            <a:r>
              <a:rPr lang="en-US" sz="1600" b="1" dirty="0"/>
              <a:t>Training for the Judiciary </a:t>
            </a:r>
          </a:p>
          <a:p>
            <a:r>
              <a:rPr lang="en-US" sz="1600" b="1" dirty="0"/>
              <a:t>HMCTS guidance re use of intermediaries </a:t>
            </a:r>
          </a:p>
          <a:p>
            <a:pPr marL="0" indent="0">
              <a:buNone/>
            </a:pPr>
            <a:endParaRPr lang="en-US" sz="1600" dirty="0"/>
          </a:p>
          <a:p>
            <a:pPr marL="0" indent="0">
              <a:buNone/>
            </a:pPr>
            <a:endParaRPr lang="en-GB" sz="1600" dirty="0"/>
          </a:p>
        </p:txBody>
      </p:sp>
      <p:pic>
        <p:nvPicPr>
          <p:cNvPr id="5" name="Picture 4" descr="A picture containing chart&#10;&#10;Description automatically generated">
            <a:extLst>
              <a:ext uri="{FF2B5EF4-FFF2-40B4-BE49-F238E27FC236}">
                <a16:creationId xmlns:a16="http://schemas.microsoft.com/office/drawing/2014/main" id="{B4D91B0E-3205-4A21-AA7D-9E3D13418300}"/>
              </a:ext>
            </a:extLst>
          </p:cNvPr>
          <p:cNvPicPr>
            <a:picLocks noChangeAspect="1"/>
          </p:cNvPicPr>
          <p:nvPr/>
        </p:nvPicPr>
        <p:blipFill>
          <a:blip r:embed="rId2"/>
          <a:stretch>
            <a:fillRect/>
          </a:stretch>
        </p:blipFill>
        <p:spPr>
          <a:xfrm>
            <a:off x="79248" y="225383"/>
            <a:ext cx="2370989" cy="716534"/>
          </a:xfrm>
          <a:prstGeom prst="rect">
            <a:avLst/>
          </a:prstGeom>
        </p:spPr>
      </p:pic>
      <p:sp>
        <p:nvSpPr>
          <p:cNvPr id="3" name="Slide Number Placeholder 2">
            <a:extLst>
              <a:ext uri="{FF2B5EF4-FFF2-40B4-BE49-F238E27FC236}">
                <a16:creationId xmlns:a16="http://schemas.microsoft.com/office/drawing/2014/main" id="{A46246C3-071F-3941-BDD2-898C85B186B9}"/>
              </a:ext>
            </a:extLst>
          </p:cNvPr>
          <p:cNvSpPr>
            <a:spLocks noGrp="1"/>
          </p:cNvSpPr>
          <p:nvPr>
            <p:ph type="sldNum" sz="quarter" idx="12"/>
          </p:nvPr>
        </p:nvSpPr>
        <p:spPr/>
        <p:txBody>
          <a:bodyPr/>
          <a:lstStyle/>
          <a:p>
            <a:fld id="{77669218-22C6-FA47-B79A-A68F18F3E745}" type="slidenum">
              <a:rPr lang="en-US" smtClean="0"/>
              <a:t>6</a:t>
            </a:fld>
            <a:endParaRPr lang="en-US"/>
          </a:p>
        </p:txBody>
      </p:sp>
    </p:spTree>
    <p:extLst>
      <p:ext uri="{BB962C8B-B14F-4D97-AF65-F5344CB8AC3E}">
        <p14:creationId xmlns:p14="http://schemas.microsoft.com/office/powerpoint/2010/main" val="2632946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24"/>
          <p:cNvSpPr>
            <a:spLocks noGrp="1"/>
          </p:cNvSpPr>
          <p:nvPr>
            <p:ph type="title"/>
          </p:nvPr>
        </p:nvSpPr>
        <p:spPr>
          <a:xfrm>
            <a:off x="2698751" y="0"/>
            <a:ext cx="6445250" cy="1164167"/>
          </a:xfrm>
        </p:spPr>
        <p:txBody>
          <a:bodyPr/>
          <a:lstStyle/>
          <a:p>
            <a:r>
              <a:rPr lang="en-US" b="1" dirty="0"/>
              <a:t>Judicial Observation? </a:t>
            </a:r>
          </a:p>
        </p:txBody>
      </p:sp>
      <p:sp>
        <p:nvSpPr>
          <p:cNvPr id="26" name="Content Placeholder 25"/>
          <p:cNvSpPr>
            <a:spLocks noGrp="1"/>
          </p:cNvSpPr>
          <p:nvPr>
            <p:ph sz="half" idx="1"/>
          </p:nvPr>
        </p:nvSpPr>
        <p:spPr>
          <a:xfrm>
            <a:off x="1111250" y="1164167"/>
            <a:ext cx="6666937" cy="5693833"/>
          </a:xfrm>
        </p:spPr>
        <p:txBody>
          <a:bodyPr>
            <a:normAutofit/>
          </a:bodyPr>
          <a:lstStyle/>
          <a:p>
            <a:pPr algn="just"/>
            <a:r>
              <a:rPr lang="en-GB" sz="1400" dirty="0"/>
              <a:t>"The ability to tell a coherent, plausible and assured story, embellished with snippets of circumstantial detail and laced with occasional shots of life-like forgetfulness, is very likely to impress any tribunal of fact. But it is also the hallmark of the confidence trickster down </a:t>
            </a:r>
            <a:br>
              <a:rPr lang="en-GB" sz="1400" dirty="0"/>
            </a:br>
            <a:r>
              <a:rPr lang="en-GB" sz="1400" dirty="0"/>
              <a:t>the ages.” [</a:t>
            </a:r>
            <a:r>
              <a:rPr lang="en-GB" sz="1100" b="1" dirty="0"/>
              <a:t>Per Lord Bingham </a:t>
            </a:r>
            <a:r>
              <a:rPr lang="en-GB" sz="1100" b="1" i="1" dirty="0"/>
              <a:t>The Business of Judging</a:t>
            </a:r>
            <a:r>
              <a:rPr lang="en-GB" sz="1400" dirty="0"/>
              <a:t>]</a:t>
            </a:r>
          </a:p>
          <a:p>
            <a:pPr algn="just"/>
            <a:r>
              <a:rPr lang="en-GB" sz="1400" dirty="0"/>
              <a:t>“In the light of these considerations, the best approach for a judge to adopt in the trial of a </a:t>
            </a:r>
            <a:br>
              <a:rPr lang="en-GB" sz="1400" dirty="0"/>
            </a:br>
            <a:r>
              <a:rPr lang="en-GB" sz="1400" dirty="0"/>
              <a:t>commercial case is, in my view, to place little if any reliance at all on witnesses' </a:t>
            </a:r>
            <a:r>
              <a:rPr lang="en-GB" sz="1100" b="1" dirty="0"/>
              <a:t>[per Leggatt J in </a:t>
            </a:r>
            <a:r>
              <a:rPr lang="en-GB" sz="1100" b="1" dirty="0" err="1"/>
              <a:t>Gestmin</a:t>
            </a:r>
            <a:r>
              <a:rPr lang="en-GB" sz="1100" b="1" dirty="0"/>
              <a:t> SGPS SA v Credit Suisse (UK) Ltd and Anor [2013] EWHC 3560 (Comm)</a:t>
            </a:r>
          </a:p>
          <a:p>
            <a:pPr algn="just"/>
            <a:r>
              <a:rPr lang="en-GB" sz="1400" dirty="0"/>
              <a:t>”This convincingly undermines to my mind the argument that the first instance judges somehow have some numinous exclusive power to assess credibility perfectly. But is oral testimony about an event the best source of evidence about that event? </a:t>
            </a:r>
            <a:r>
              <a:rPr lang="en-GB" sz="1200" b="1" dirty="0"/>
              <a:t>[Mostyn J The Craft of Judging and Legal Reasoning – 8 December 2014]</a:t>
            </a:r>
          </a:p>
          <a:p>
            <a:pPr algn="just"/>
            <a:r>
              <a:rPr lang="en-GB" sz="1400" dirty="0"/>
              <a:t>“This judgment is as short as possible so that the mother and the older children can follow it….” </a:t>
            </a:r>
            <a:r>
              <a:rPr lang="en-GB" sz="1200" b="1" dirty="0"/>
              <a:t>[Jackson J  in Lancashire CC v M [2016] EWFC 9]</a:t>
            </a:r>
          </a:p>
        </p:txBody>
      </p:sp>
      <p:pic>
        <p:nvPicPr>
          <p:cNvPr id="5" name="Picture 4" descr="A picture containing chart&#10;&#10;Description automatically generated">
            <a:extLst>
              <a:ext uri="{FF2B5EF4-FFF2-40B4-BE49-F238E27FC236}">
                <a16:creationId xmlns:a16="http://schemas.microsoft.com/office/drawing/2014/main" id="{B4D91B0E-3205-4A21-AA7D-9E3D13418300}"/>
              </a:ext>
            </a:extLst>
          </p:cNvPr>
          <p:cNvPicPr>
            <a:picLocks noChangeAspect="1"/>
          </p:cNvPicPr>
          <p:nvPr/>
        </p:nvPicPr>
        <p:blipFill>
          <a:blip r:embed="rId2"/>
          <a:stretch>
            <a:fillRect/>
          </a:stretch>
        </p:blipFill>
        <p:spPr>
          <a:xfrm>
            <a:off x="79248" y="225383"/>
            <a:ext cx="2370989" cy="716534"/>
          </a:xfrm>
          <a:prstGeom prst="rect">
            <a:avLst/>
          </a:prstGeom>
        </p:spPr>
      </p:pic>
      <p:sp>
        <p:nvSpPr>
          <p:cNvPr id="3" name="Slide Number Placeholder 2">
            <a:extLst>
              <a:ext uri="{FF2B5EF4-FFF2-40B4-BE49-F238E27FC236}">
                <a16:creationId xmlns:a16="http://schemas.microsoft.com/office/drawing/2014/main" id="{A46246C3-071F-3941-BDD2-898C85B186B9}"/>
              </a:ext>
            </a:extLst>
          </p:cNvPr>
          <p:cNvSpPr>
            <a:spLocks noGrp="1"/>
          </p:cNvSpPr>
          <p:nvPr>
            <p:ph type="sldNum" sz="quarter" idx="12"/>
          </p:nvPr>
        </p:nvSpPr>
        <p:spPr/>
        <p:txBody>
          <a:bodyPr/>
          <a:lstStyle/>
          <a:p>
            <a:fld id="{77669218-22C6-FA47-B79A-A68F18F3E745}" type="slidenum">
              <a:rPr lang="en-US" smtClean="0"/>
              <a:t>7</a:t>
            </a:fld>
            <a:endParaRPr lang="en-US"/>
          </a:p>
        </p:txBody>
      </p:sp>
    </p:spTree>
    <p:extLst>
      <p:ext uri="{BB962C8B-B14F-4D97-AF65-F5344CB8AC3E}">
        <p14:creationId xmlns:p14="http://schemas.microsoft.com/office/powerpoint/2010/main" val="504321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24"/>
          <p:cNvSpPr>
            <a:spLocks noGrp="1"/>
          </p:cNvSpPr>
          <p:nvPr>
            <p:ph type="title"/>
          </p:nvPr>
        </p:nvSpPr>
        <p:spPr>
          <a:xfrm>
            <a:off x="2698751" y="0"/>
            <a:ext cx="6445250" cy="1164167"/>
          </a:xfrm>
        </p:spPr>
        <p:txBody>
          <a:bodyPr/>
          <a:lstStyle/>
          <a:p>
            <a:r>
              <a:rPr lang="en-US" b="1" dirty="0"/>
              <a:t>Judicial Resource?</a:t>
            </a:r>
          </a:p>
        </p:txBody>
      </p:sp>
      <p:sp>
        <p:nvSpPr>
          <p:cNvPr id="26" name="Content Placeholder 25"/>
          <p:cNvSpPr>
            <a:spLocks noGrp="1"/>
          </p:cNvSpPr>
          <p:nvPr>
            <p:ph sz="half" idx="1"/>
          </p:nvPr>
        </p:nvSpPr>
        <p:spPr>
          <a:xfrm>
            <a:off x="1111250" y="1164167"/>
            <a:ext cx="7349578" cy="5693833"/>
          </a:xfrm>
        </p:spPr>
        <p:txBody>
          <a:bodyPr>
            <a:normAutofit/>
          </a:bodyPr>
          <a:lstStyle/>
          <a:p>
            <a:endParaRPr lang="en-GB" sz="1600" b="1" dirty="0"/>
          </a:p>
          <a:p>
            <a:r>
              <a:rPr lang="en-GB" sz="1600" b="1" dirty="0"/>
              <a:t>The Equal Treatment </a:t>
            </a:r>
            <a:r>
              <a:rPr lang="en-GB" sz="1600" b="1" dirty="0" err="1"/>
              <a:t>Benchbook</a:t>
            </a:r>
            <a:endParaRPr lang="en-GB" sz="1600" b="1" dirty="0"/>
          </a:p>
          <a:p>
            <a:pPr marL="0" indent="0" algn="just">
              <a:buNone/>
            </a:pPr>
            <a:r>
              <a:rPr lang="en-GB" sz="1600" dirty="0"/>
              <a:t>“Witnesses and parties may be ‘vulnerable’ in court as a result of various factors, and reasonable adjustments need to be made. Although touching on the wider power to make adjustments, this chapter focuses on the statutory regime in criminal cases for taking ‘special measures’ for  vulnerable witnesses…Family courts have increasingly adopted the regime of ‘special measures’ and certain other courts and tribunals have derived ideas and guidance to adopt within their own general procedures…” </a:t>
            </a:r>
          </a:p>
          <a:p>
            <a:pPr marL="0" indent="0" algn="just">
              <a:buNone/>
            </a:pPr>
            <a:r>
              <a:rPr lang="en-GB" sz="1600" dirty="0"/>
              <a:t>The </a:t>
            </a:r>
            <a:r>
              <a:rPr lang="en-GB" sz="1600" b="1" dirty="0"/>
              <a:t>Civil Justice Council </a:t>
            </a:r>
            <a:r>
              <a:rPr lang="en-GB" sz="1600" dirty="0"/>
              <a:t>observation: </a:t>
            </a:r>
          </a:p>
          <a:p>
            <a:pPr marL="0" indent="0" algn="just">
              <a:buNone/>
            </a:pPr>
            <a:r>
              <a:rPr lang="en-GB" sz="1600" dirty="0"/>
              <a:t>“The ETBB is clearly an essential tool for a civil judge. However, it still requires a judge to recognise that an issue may arise [or has arisen] in the case which needs to be addressed….By way of example, mental disability is common and often not visible or visible only in some contexts..” [§146]</a:t>
            </a:r>
          </a:p>
          <a:p>
            <a:pPr marL="0" indent="0">
              <a:buNone/>
            </a:pPr>
            <a:endParaRPr lang="en-GB" sz="1600" dirty="0"/>
          </a:p>
        </p:txBody>
      </p:sp>
      <p:pic>
        <p:nvPicPr>
          <p:cNvPr id="5" name="Picture 4" descr="A picture containing chart&#10;&#10;Description automatically generated">
            <a:extLst>
              <a:ext uri="{FF2B5EF4-FFF2-40B4-BE49-F238E27FC236}">
                <a16:creationId xmlns:a16="http://schemas.microsoft.com/office/drawing/2014/main" id="{B4D91B0E-3205-4A21-AA7D-9E3D13418300}"/>
              </a:ext>
            </a:extLst>
          </p:cNvPr>
          <p:cNvPicPr>
            <a:picLocks noChangeAspect="1"/>
          </p:cNvPicPr>
          <p:nvPr/>
        </p:nvPicPr>
        <p:blipFill>
          <a:blip r:embed="rId2"/>
          <a:stretch>
            <a:fillRect/>
          </a:stretch>
        </p:blipFill>
        <p:spPr>
          <a:xfrm>
            <a:off x="79248" y="225383"/>
            <a:ext cx="2370989" cy="716534"/>
          </a:xfrm>
          <a:prstGeom prst="rect">
            <a:avLst/>
          </a:prstGeom>
        </p:spPr>
      </p:pic>
      <p:sp>
        <p:nvSpPr>
          <p:cNvPr id="3" name="Slide Number Placeholder 2">
            <a:extLst>
              <a:ext uri="{FF2B5EF4-FFF2-40B4-BE49-F238E27FC236}">
                <a16:creationId xmlns:a16="http://schemas.microsoft.com/office/drawing/2014/main" id="{A46246C3-071F-3941-BDD2-898C85B186B9}"/>
              </a:ext>
            </a:extLst>
          </p:cNvPr>
          <p:cNvSpPr>
            <a:spLocks noGrp="1"/>
          </p:cNvSpPr>
          <p:nvPr>
            <p:ph type="sldNum" sz="quarter" idx="12"/>
          </p:nvPr>
        </p:nvSpPr>
        <p:spPr/>
        <p:txBody>
          <a:bodyPr/>
          <a:lstStyle/>
          <a:p>
            <a:fld id="{77669218-22C6-FA47-B79A-A68F18F3E745}" type="slidenum">
              <a:rPr lang="en-US" smtClean="0"/>
              <a:t>8</a:t>
            </a:fld>
            <a:endParaRPr lang="en-US"/>
          </a:p>
        </p:txBody>
      </p:sp>
    </p:spTree>
    <p:extLst>
      <p:ext uri="{BB962C8B-B14F-4D97-AF65-F5344CB8AC3E}">
        <p14:creationId xmlns:p14="http://schemas.microsoft.com/office/powerpoint/2010/main" val="300360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24"/>
          <p:cNvSpPr>
            <a:spLocks noGrp="1"/>
          </p:cNvSpPr>
          <p:nvPr>
            <p:ph type="title"/>
          </p:nvPr>
        </p:nvSpPr>
        <p:spPr>
          <a:xfrm>
            <a:off x="2698751" y="0"/>
            <a:ext cx="6445250" cy="1164167"/>
          </a:xfrm>
        </p:spPr>
        <p:txBody>
          <a:bodyPr/>
          <a:lstStyle/>
          <a:p>
            <a:r>
              <a:rPr lang="en-US" b="1" dirty="0"/>
              <a:t>ETBB February 2021? </a:t>
            </a:r>
          </a:p>
        </p:txBody>
      </p:sp>
      <p:sp>
        <p:nvSpPr>
          <p:cNvPr id="26" name="Content Placeholder 25"/>
          <p:cNvSpPr>
            <a:spLocks noGrp="1"/>
          </p:cNvSpPr>
          <p:nvPr>
            <p:ph sz="half" idx="1"/>
          </p:nvPr>
        </p:nvSpPr>
        <p:spPr>
          <a:xfrm>
            <a:off x="476997" y="1164167"/>
            <a:ext cx="8032750" cy="5693833"/>
          </a:xfrm>
        </p:spPr>
        <p:txBody>
          <a:bodyPr>
            <a:normAutofit fontScale="70000" lnSpcReduction="20000"/>
          </a:bodyPr>
          <a:lstStyle/>
          <a:p>
            <a:endParaRPr lang="en-GB" sz="1600" b="1" dirty="0"/>
          </a:p>
          <a:p>
            <a:pPr marL="0" indent="0" algn="just">
              <a:buNone/>
            </a:pPr>
            <a:r>
              <a:rPr lang="en-GB" b="1" dirty="0"/>
              <a:t>Necessary advance planning</a:t>
            </a:r>
          </a:p>
          <a:p>
            <a:pPr marL="0" indent="0" algn="just">
              <a:buNone/>
            </a:pPr>
            <a:br>
              <a:rPr lang="en-GB" dirty="0"/>
            </a:br>
            <a:r>
              <a:rPr lang="en-GB" dirty="0"/>
              <a:t>31. Ideally courts and tribunals should have systems for identifying at an early stage </a:t>
            </a:r>
            <a:br>
              <a:rPr lang="en-GB" dirty="0"/>
            </a:br>
            <a:r>
              <a:rPr lang="en-GB" dirty="0"/>
              <a:t>and before the final hearing / trial whether any adjustments for disability will be </a:t>
            </a:r>
            <a:br>
              <a:rPr lang="en-GB" dirty="0"/>
            </a:br>
            <a:r>
              <a:rPr lang="en-GB" dirty="0"/>
              <a:t>required. Where there is a question on the standard claim form for the court in </a:t>
            </a:r>
            <a:br>
              <a:rPr lang="en-GB" dirty="0"/>
            </a:br>
            <a:r>
              <a:rPr lang="en-GB" dirty="0"/>
              <a:t>question, this should be checked by judges or case workers at an early stage </a:t>
            </a:r>
            <a:br>
              <a:rPr lang="en-GB" dirty="0"/>
            </a:br>
            <a:r>
              <a:rPr lang="en-GB" dirty="0"/>
              <a:t>and follow-up enquiries made where an issue is identified.</a:t>
            </a:r>
          </a:p>
          <a:p>
            <a:pPr marL="0" indent="0" algn="just">
              <a:buNone/>
            </a:pPr>
            <a:endParaRPr lang="en-GB" dirty="0"/>
          </a:p>
          <a:p>
            <a:pPr marL="0" indent="0" algn="just">
              <a:buNone/>
            </a:pPr>
            <a:r>
              <a:rPr lang="en-GB" sz="1500" dirty="0"/>
              <a:t>NB Mind has produced a list of </a:t>
            </a:r>
            <a:r>
              <a:rPr lang="en-GB" sz="1500" i="1" dirty="0"/>
              <a:t>triggers </a:t>
            </a:r>
            <a:r>
              <a:rPr lang="en-GB" sz="1500" dirty="0"/>
              <a:t>or </a:t>
            </a:r>
            <a:r>
              <a:rPr lang="en-GB" sz="1500" i="1" dirty="0"/>
              <a:t>stressors </a:t>
            </a:r>
            <a:r>
              <a:rPr lang="en-GB" sz="1500" dirty="0"/>
              <a:t>of which the Court should be aware. These include: </a:t>
            </a:r>
          </a:p>
          <a:p>
            <a:pPr algn="just"/>
            <a:r>
              <a:rPr lang="en-GB" sz="1500" dirty="0"/>
              <a:t>noise, interruptions, </a:t>
            </a:r>
          </a:p>
          <a:p>
            <a:pPr algn="just"/>
            <a:r>
              <a:rPr lang="en-GB" sz="1500" dirty="0"/>
              <a:t>being asked to concentrate, </a:t>
            </a:r>
          </a:p>
          <a:p>
            <a:pPr algn="just"/>
            <a:r>
              <a:rPr lang="en-GB" sz="1500" dirty="0"/>
              <a:t>time pressures, </a:t>
            </a:r>
          </a:p>
          <a:p>
            <a:pPr algn="just"/>
            <a:r>
              <a:rPr lang="en-GB" sz="1500" dirty="0"/>
              <a:t>authority figures, </a:t>
            </a:r>
          </a:p>
          <a:p>
            <a:pPr algn="just"/>
            <a:r>
              <a:rPr lang="en-GB" sz="1500" dirty="0"/>
              <a:t>questioning, </a:t>
            </a:r>
          </a:p>
          <a:p>
            <a:pPr algn="just"/>
            <a:r>
              <a:rPr lang="en-GB" sz="1500" dirty="0"/>
              <a:t>feelings of not being listened to or believed. </a:t>
            </a:r>
          </a:p>
          <a:p>
            <a:pPr marL="0" indent="0" algn="just">
              <a:buNone/>
            </a:pPr>
            <a:endParaRPr lang="en-GB" sz="1400" dirty="0"/>
          </a:p>
          <a:p>
            <a:pPr marL="0" indent="0" algn="just">
              <a:buNone/>
            </a:pPr>
            <a:br>
              <a:rPr lang="en-GB" sz="1400" dirty="0"/>
            </a:br>
            <a:endParaRPr lang="en-GB" sz="1400" dirty="0"/>
          </a:p>
        </p:txBody>
      </p:sp>
      <p:pic>
        <p:nvPicPr>
          <p:cNvPr id="5" name="Picture 4" descr="A picture containing chart&#10;&#10;Description automatically generated">
            <a:extLst>
              <a:ext uri="{FF2B5EF4-FFF2-40B4-BE49-F238E27FC236}">
                <a16:creationId xmlns:a16="http://schemas.microsoft.com/office/drawing/2014/main" id="{B4D91B0E-3205-4A21-AA7D-9E3D13418300}"/>
              </a:ext>
            </a:extLst>
          </p:cNvPr>
          <p:cNvPicPr>
            <a:picLocks noChangeAspect="1"/>
          </p:cNvPicPr>
          <p:nvPr/>
        </p:nvPicPr>
        <p:blipFill>
          <a:blip r:embed="rId2"/>
          <a:stretch>
            <a:fillRect/>
          </a:stretch>
        </p:blipFill>
        <p:spPr>
          <a:xfrm>
            <a:off x="79248" y="225383"/>
            <a:ext cx="2370989" cy="716534"/>
          </a:xfrm>
          <a:prstGeom prst="rect">
            <a:avLst/>
          </a:prstGeom>
        </p:spPr>
      </p:pic>
      <p:sp>
        <p:nvSpPr>
          <p:cNvPr id="3" name="Slide Number Placeholder 2">
            <a:extLst>
              <a:ext uri="{FF2B5EF4-FFF2-40B4-BE49-F238E27FC236}">
                <a16:creationId xmlns:a16="http://schemas.microsoft.com/office/drawing/2014/main" id="{A46246C3-071F-3941-BDD2-898C85B186B9}"/>
              </a:ext>
            </a:extLst>
          </p:cNvPr>
          <p:cNvSpPr>
            <a:spLocks noGrp="1"/>
          </p:cNvSpPr>
          <p:nvPr>
            <p:ph type="sldNum" sz="quarter" idx="12"/>
          </p:nvPr>
        </p:nvSpPr>
        <p:spPr/>
        <p:txBody>
          <a:bodyPr/>
          <a:lstStyle/>
          <a:p>
            <a:fld id="{77669218-22C6-FA47-B79A-A68F18F3E745}" type="slidenum">
              <a:rPr lang="en-US" smtClean="0"/>
              <a:t>9</a:t>
            </a:fld>
            <a:endParaRPr lang="en-US"/>
          </a:p>
        </p:txBody>
      </p:sp>
    </p:spTree>
    <p:extLst>
      <p:ext uri="{BB962C8B-B14F-4D97-AF65-F5344CB8AC3E}">
        <p14:creationId xmlns:p14="http://schemas.microsoft.com/office/powerpoint/2010/main" val="1356545664"/>
      </p:ext>
    </p:extLst>
  </p:cSld>
  <p:clrMapOvr>
    <a:masterClrMapping/>
  </p:clrMapOvr>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Plaza.thmx</Template>
  <TotalTime>10121</TotalTime>
  <Words>1926</Words>
  <Application>Microsoft Macintosh PowerPoint</Application>
  <PresentationFormat>On-screen Show (4:3)</PresentationFormat>
  <Paragraphs>180</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Calibri</vt:lpstr>
      <vt:lpstr>Century Gothic</vt:lpstr>
      <vt:lpstr>Wingdings 2</vt:lpstr>
      <vt:lpstr>Plaza</vt:lpstr>
      <vt:lpstr>New Ground, New Rules?</vt:lpstr>
      <vt:lpstr>Core Concepts?</vt:lpstr>
      <vt:lpstr>Pre February 2020?</vt:lpstr>
      <vt:lpstr>The Issue?</vt:lpstr>
      <vt:lpstr>The Problem? </vt:lpstr>
      <vt:lpstr>The CJC Solution? </vt:lpstr>
      <vt:lpstr>Judicial Observation? </vt:lpstr>
      <vt:lpstr>Judicial Resource?</vt:lpstr>
      <vt:lpstr>ETBB February 2021? </vt:lpstr>
      <vt:lpstr>Advocates Gateway? </vt:lpstr>
      <vt:lpstr>TAG Toolkits? </vt:lpstr>
      <vt:lpstr>Case Management? </vt:lpstr>
      <vt:lpstr>Ground Rules? </vt:lpstr>
      <vt:lpstr>TAG Checklist? </vt:lpstr>
      <vt:lpstr>GRH Toolkit? </vt:lpstr>
      <vt:lpstr>A question of balance? </vt:lpstr>
      <vt:lpstr>Strategy? </vt:lpstr>
      <vt:lpstr>Challenging Decisions? </vt:lpstr>
      <vt:lpstr>Path of Travel? </vt:lpstr>
    </vt:vector>
  </TitlesOfParts>
  <Company>9 St John Street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PI Seminar</dc:title>
  <dc:creator>Matthew Snarr</dc:creator>
  <cp:lastModifiedBy>Edward Morgan</cp:lastModifiedBy>
  <cp:revision>71</cp:revision>
  <cp:lastPrinted>2020-11-01T10:38:10Z</cp:lastPrinted>
  <dcterms:created xsi:type="dcterms:W3CDTF">2017-06-21T20:50:30Z</dcterms:created>
  <dcterms:modified xsi:type="dcterms:W3CDTF">2021-09-21T05:04:33Z</dcterms:modified>
</cp:coreProperties>
</file>