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58" r:id="rId1"/>
  </p:sldMasterIdLst>
  <p:notesMasterIdLst>
    <p:notesMasterId r:id="rId36"/>
  </p:notesMasterIdLst>
  <p:sldIdLst>
    <p:sldId id="256" r:id="rId2"/>
    <p:sldId id="319" r:id="rId3"/>
    <p:sldId id="303" r:id="rId4"/>
    <p:sldId id="305" r:id="rId5"/>
    <p:sldId id="306" r:id="rId6"/>
    <p:sldId id="307" r:id="rId7"/>
    <p:sldId id="304" r:id="rId8"/>
    <p:sldId id="308" r:id="rId9"/>
    <p:sldId id="310" r:id="rId10"/>
    <p:sldId id="297" r:id="rId11"/>
    <p:sldId id="320" r:id="rId12"/>
    <p:sldId id="309" r:id="rId13"/>
    <p:sldId id="311" r:id="rId14"/>
    <p:sldId id="314" r:id="rId15"/>
    <p:sldId id="312" r:id="rId16"/>
    <p:sldId id="316" r:id="rId17"/>
    <p:sldId id="317" r:id="rId18"/>
    <p:sldId id="313" r:id="rId19"/>
    <p:sldId id="321" r:id="rId20"/>
    <p:sldId id="318" r:id="rId21"/>
    <p:sldId id="315" r:id="rId22"/>
    <p:sldId id="329" r:id="rId23"/>
    <p:sldId id="322" r:id="rId24"/>
    <p:sldId id="323" r:id="rId25"/>
    <p:sldId id="324" r:id="rId26"/>
    <p:sldId id="326" r:id="rId27"/>
    <p:sldId id="325" r:id="rId28"/>
    <p:sldId id="327" r:id="rId29"/>
    <p:sldId id="330" r:id="rId30"/>
    <p:sldId id="328" r:id="rId31"/>
    <p:sldId id="331" r:id="rId32"/>
    <p:sldId id="332" r:id="rId33"/>
    <p:sldId id="333" r:id="rId34"/>
    <p:sldId id="33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8"/>
    <p:restoredTop sz="94784"/>
  </p:normalViewPr>
  <p:slideViewPr>
    <p:cSldViewPr snapToGrid="0" snapToObjects="1">
      <p:cViewPr varScale="1">
        <p:scale>
          <a:sx n="107" d="100"/>
          <a:sy n="107" d="100"/>
        </p:scale>
        <p:origin x="132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92F76-CAB3-4F4D-8683-701DAA9A3C61}" type="datetimeFigureOut">
              <a:rPr lang="en-US" smtClean="0"/>
              <a:t>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78833-4375-814A-8E74-94831F6E9DC9}" type="slidenum">
              <a:rPr lang="en-US" smtClean="0"/>
              <a:t>‹#›</a:t>
            </a:fld>
            <a:endParaRPr lang="en-US"/>
          </a:p>
        </p:txBody>
      </p:sp>
    </p:spTree>
    <p:extLst>
      <p:ext uri="{BB962C8B-B14F-4D97-AF65-F5344CB8AC3E}">
        <p14:creationId xmlns:p14="http://schemas.microsoft.com/office/powerpoint/2010/main" val="346527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DAA174A5-697F-BF4E-8E84-C1214A5FCC62}" type="datetime1">
              <a:rPr lang="en-GB" smtClean="0"/>
              <a:t>04/02/2022</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913BE027-A039-3B4F-90A1-7C12EE34CE14}"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69555B81-D04C-1147-B4DC-2C0989FAF5AE}"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D5847F32-8C87-5D46-8697-E171CFBE098E}" type="datetime1">
              <a:rPr lang="en-GB" smtClean="0"/>
              <a:t>04/02/2022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3944464-2466-964A-889F-BC6545DB531E}" type="datetime1">
              <a:rPr lang="en-GB" smtClean="0"/>
              <a:t>04/02/2022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A90782D4-D1B8-8D4E-941A-D0F7278A2A1E}"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825B39F9-D601-5E4C-84BB-6FD1658C1E22}" type="datetime1">
              <a:rPr lang="en-GB" smtClean="0"/>
              <a:t>04/02/2022</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07B619-2AE2-2C47-A28E-3D622451CB5F}"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B86017F-5AB9-3141-A8FA-47341C2CA489}"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630A96DC-768E-404A-BD92-E2A17D59F444}" type="datetime1">
              <a:rPr lang="en-GB" smtClean="0"/>
              <a:t>04/02/2022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BF1A15C8-DE00-6C4E-80D2-697711923597}" type="datetime1">
              <a:rPr lang="en-GB" smtClean="0"/>
              <a:t>04/02/2022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78958699-579E-7144-884F-FF35EC05C2B5}" type="datetime1">
              <a:rPr lang="en-GB" smtClean="0"/>
              <a:t>04/02/2022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9E7852F1-70A4-AD42-8F9B-7A4CA7D57A00}" type="datetime1">
              <a:rPr lang="en-GB" smtClean="0"/>
              <a:t>04/02/2022</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77669218-22C6-FA47-B79A-A68F18F3E745}"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6D810FFE-276A-7745-97B3-8042BFB99080}" type="datetime1">
              <a:rPr lang="en-GB" smtClean="0"/>
              <a:t>04/02/2022</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77669218-22C6-FA47-B79A-A68F18F3E745}"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0735E3C-BFCC-E642-A954-6EAC1DAFC485}" type="datetime1">
              <a:rPr lang="en-GB" smtClean="0"/>
              <a:t>04/02/2022</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77669218-22C6-FA47-B79A-A68F18F3E745}"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14C2068C-8455-2545-9A02-F13FCB3A67D0}"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E1CA69A6-E3DF-6349-9D43-DB3E9404C394}" type="datetime1">
              <a:rPr lang="en-GB" smtClean="0"/>
              <a:t>04/02/2022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69218-22C6-FA47-B79A-A68F18F3E7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6AD94498-A0CE-B441-BB3A-92C2CB63CD6C}" type="datetime1">
              <a:rPr lang="en-GB" smtClean="0"/>
              <a:t>04/02/2022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69218-22C6-FA47-B79A-A68F18F3E745}"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CFBDA2EA-6007-0C46-B8C8-10F81E0AB1CA}" type="datetime1">
              <a:rPr lang="en-GB" smtClean="0"/>
              <a:t>04/02/2022</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77669218-22C6-FA47-B79A-A68F18F3E7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6" r:id="rId18"/>
    <p:sldLayoutId id="2147483877" r:id="rId19"/>
  </p:sldLayoutIdLst>
  <p:hf hdr="0" ftr="0" dt="0"/>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0354" y="3429001"/>
            <a:ext cx="4966446" cy="1398494"/>
          </a:xfrm>
        </p:spPr>
        <p:txBody>
          <a:bodyPr anchor="b">
            <a:normAutofit/>
          </a:bodyPr>
          <a:lstStyle/>
          <a:p>
            <a:pPr>
              <a:lnSpc>
                <a:spcPct val="90000"/>
              </a:lnSpc>
            </a:pPr>
            <a:r>
              <a:rPr lang="en-US" sz="2900" b="1" dirty="0"/>
              <a:t>Employer Protection in the time of Pandemic – A Holistic View?</a:t>
            </a:r>
          </a:p>
        </p:txBody>
      </p:sp>
      <p:sp>
        <p:nvSpPr>
          <p:cNvPr id="3" name="Subtitle 2"/>
          <p:cNvSpPr>
            <a:spLocks noGrp="1"/>
          </p:cNvSpPr>
          <p:nvPr>
            <p:ph type="body" idx="1"/>
          </p:nvPr>
        </p:nvSpPr>
        <p:spPr>
          <a:xfrm>
            <a:off x="3720354" y="4824414"/>
            <a:ext cx="4966446" cy="1320800"/>
          </a:xfrm>
        </p:spPr>
        <p:txBody>
          <a:bodyPr anchor="t">
            <a:normAutofit/>
          </a:bodyPr>
          <a:lstStyle/>
          <a:p>
            <a:pPr>
              <a:spcAft>
                <a:spcPts val="600"/>
              </a:spcAft>
            </a:pPr>
            <a:r>
              <a:rPr lang="en-US" b="1" dirty="0"/>
              <a:t>Ed Morgan QC</a:t>
            </a:r>
            <a:endParaRPr lang="en-US" b="1"/>
          </a:p>
          <a:p>
            <a:pPr>
              <a:spcAft>
                <a:spcPts val="600"/>
              </a:spcAft>
            </a:pPr>
            <a:r>
              <a:rPr lang="en-US" b="1" dirty="0"/>
              <a:t>12 January 2022</a:t>
            </a:r>
            <a:endParaRPr lang="en-US" b="1"/>
          </a:p>
        </p:txBody>
      </p:sp>
      <p:sp>
        <p:nvSpPr>
          <p:cNvPr id="11" name="Slide Number Placeholder 3">
            <a:extLst>
              <a:ext uri="{FF2B5EF4-FFF2-40B4-BE49-F238E27FC236}">
                <a16:creationId xmlns:a16="http://schemas.microsoft.com/office/drawing/2014/main" id="{CCB04E42-667D-4E2B-BCC6-87590623070F}"/>
              </a:ext>
            </a:extLst>
          </p:cNvPr>
          <p:cNvSpPr>
            <a:spLocks noGrp="1"/>
          </p:cNvSpPr>
          <p:nvPr>
            <p:ph type="sldNum" sz="quarter" idx="12"/>
          </p:nvPr>
        </p:nvSpPr>
        <p:spPr>
          <a:xfrm>
            <a:off x="351212" y="6104965"/>
            <a:ext cx="506506" cy="365125"/>
          </a:xfrm>
        </p:spPr>
        <p:txBody>
          <a:bodyPr/>
          <a:lstStyle/>
          <a:p>
            <a:pPr>
              <a:spcAft>
                <a:spcPts val="600"/>
              </a:spcAft>
            </a:pPr>
            <a:fld id="{77669218-22C6-FA47-B79A-A68F18F3E745}" type="slidenum">
              <a:rPr lang="en-US" smtClean="0"/>
              <a:pPr>
                <a:spcAft>
                  <a:spcPts val="600"/>
                </a:spcAft>
              </a:pPr>
              <a:t>1</a:t>
            </a:fld>
            <a:endParaRPr lang="en-US"/>
          </a:p>
        </p:txBody>
      </p:sp>
      <p:pic>
        <p:nvPicPr>
          <p:cNvPr id="6" name="Picture 5" descr="A picture containing chart&#10;&#10;Description automatically generated">
            <a:extLst>
              <a:ext uri="{FF2B5EF4-FFF2-40B4-BE49-F238E27FC236}">
                <a16:creationId xmlns:a16="http://schemas.microsoft.com/office/drawing/2014/main" id="{886A10B7-A845-4BEA-846C-A0FCABE20EE0}"/>
              </a:ext>
            </a:extLst>
          </p:cNvPr>
          <p:cNvPicPr>
            <a:picLocks noChangeAspect="1"/>
          </p:cNvPicPr>
          <p:nvPr/>
        </p:nvPicPr>
        <p:blipFill>
          <a:blip r:embed="rId2"/>
          <a:stretch>
            <a:fillRect/>
          </a:stretch>
        </p:blipFill>
        <p:spPr>
          <a:xfrm>
            <a:off x="269874" y="2041843"/>
            <a:ext cx="2971800" cy="891540"/>
          </a:xfrm>
          <a:prstGeom prst="rect">
            <a:avLst/>
          </a:prstGeom>
          <a:noFill/>
        </p:spPr>
      </p:pic>
    </p:spTree>
    <p:extLst>
      <p:ext uri="{BB962C8B-B14F-4D97-AF65-F5344CB8AC3E}">
        <p14:creationId xmlns:p14="http://schemas.microsoft.com/office/powerpoint/2010/main" val="189633113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p:txBody>
          <a:bodyPr anchor="b">
            <a:normAutofit/>
          </a:bodyPr>
          <a:lstStyle/>
          <a:p>
            <a:r>
              <a:rPr lang="en-US" b="1" dirty="0"/>
              <a:t>Market Realities? </a:t>
            </a:r>
          </a:p>
        </p:txBody>
      </p:sp>
      <p:sp>
        <p:nvSpPr>
          <p:cNvPr id="26" name="Content Placeholder 25"/>
          <p:cNvSpPr>
            <a:spLocks noGrp="1"/>
          </p:cNvSpPr>
          <p:nvPr>
            <p:ph idx="1"/>
          </p:nvPr>
        </p:nvSpPr>
        <p:spPr/>
        <p:txBody>
          <a:bodyPr>
            <a:normAutofit/>
          </a:bodyPr>
          <a:lstStyle/>
          <a:p>
            <a:pPr>
              <a:lnSpc>
                <a:spcPct val="90000"/>
              </a:lnSpc>
            </a:pPr>
            <a:endParaRPr lang="en-GB" sz="1600" b="1" dirty="0"/>
          </a:p>
          <a:p>
            <a:pPr>
              <a:lnSpc>
                <a:spcPct val="90000"/>
              </a:lnSpc>
            </a:pPr>
            <a:r>
              <a:rPr lang="en-US" sz="1600" dirty="0"/>
              <a:t>Remote working or furlough </a:t>
            </a:r>
          </a:p>
          <a:p>
            <a:pPr>
              <a:lnSpc>
                <a:spcPct val="90000"/>
              </a:lnSpc>
            </a:pPr>
            <a:r>
              <a:rPr lang="en-US" sz="1600" dirty="0"/>
              <a:t>Rotational shifts/attendances </a:t>
            </a:r>
          </a:p>
          <a:p>
            <a:pPr>
              <a:lnSpc>
                <a:spcPct val="90000"/>
              </a:lnSpc>
            </a:pPr>
            <a:r>
              <a:rPr lang="en-US" sz="1600" dirty="0"/>
              <a:t>Increased reliance upon IT Systems and remote log in</a:t>
            </a:r>
          </a:p>
          <a:p>
            <a:pPr>
              <a:lnSpc>
                <a:spcPct val="90000"/>
              </a:lnSpc>
            </a:pPr>
            <a:r>
              <a:rPr lang="en-US" sz="1600" dirty="0"/>
              <a:t>Use of home devices </a:t>
            </a:r>
          </a:p>
          <a:p>
            <a:pPr>
              <a:lnSpc>
                <a:spcPct val="90000"/>
              </a:lnSpc>
            </a:pPr>
            <a:r>
              <a:rPr lang="en-US" sz="1600" dirty="0"/>
              <a:t>Sickness monitoring and verification </a:t>
            </a:r>
          </a:p>
          <a:p>
            <a:pPr>
              <a:lnSpc>
                <a:spcPct val="90000"/>
              </a:lnSpc>
            </a:pPr>
            <a:r>
              <a:rPr lang="en-US" sz="1600" dirty="0"/>
              <a:t>Reduced Managerial oversight </a:t>
            </a:r>
          </a:p>
          <a:p>
            <a:pPr>
              <a:lnSpc>
                <a:spcPct val="90000"/>
              </a:lnSpc>
            </a:pPr>
            <a:r>
              <a:rPr lang="en-US" sz="1600" dirty="0"/>
              <a:t>Increased regulatory control  [e.g. ICO ss149-155 DPA 2018 ]</a:t>
            </a:r>
          </a:p>
          <a:p>
            <a:pPr>
              <a:lnSpc>
                <a:spcPct val="90000"/>
              </a:lnSpc>
            </a:pPr>
            <a:r>
              <a:rPr lang="en-US" sz="1600" dirty="0"/>
              <a:t>Criminal liability [s1 Computer Misuses Act 1990]</a:t>
            </a:r>
          </a:p>
          <a:p>
            <a:pPr marL="0" indent="0">
              <a:lnSpc>
                <a:spcPct val="90000"/>
              </a:lnSpc>
              <a:buNone/>
            </a:pPr>
            <a:endParaRPr lang="en-GB" sz="1600" dirty="0"/>
          </a:p>
        </p:txBody>
      </p:sp>
      <p:sp>
        <p:nvSpPr>
          <p:cNvPr id="3" name="Slide Number Placeholder 2">
            <a:extLst>
              <a:ext uri="{FF2B5EF4-FFF2-40B4-BE49-F238E27FC236}">
                <a16:creationId xmlns:a16="http://schemas.microsoft.com/office/drawing/2014/main" id="{A46246C3-071F-3941-BDD2-898C85B186B9}"/>
              </a:ext>
            </a:extLst>
          </p:cNvPr>
          <p:cNvSpPr>
            <a:spLocks noGrp="1"/>
          </p:cNvSpPr>
          <p:nvPr>
            <p:ph type="sldNum" sz="quarter" idx="12"/>
          </p:nvPr>
        </p:nvSpPr>
        <p:spPr/>
        <p:txBody>
          <a:bodyPr anchor="ctr">
            <a:normAutofit/>
          </a:bodyPr>
          <a:lstStyle/>
          <a:p>
            <a:pPr>
              <a:lnSpc>
                <a:spcPct val="90000"/>
              </a:lnSpc>
              <a:spcAft>
                <a:spcPts val="600"/>
              </a:spcAft>
            </a:pPr>
            <a:fld id="{77669218-22C6-FA47-B79A-A68F18F3E745}" type="slidenum">
              <a:rPr lang="en-US" sz="1900" smtClean="0"/>
              <a:pPr>
                <a:lnSpc>
                  <a:spcPct val="90000"/>
                </a:lnSpc>
                <a:spcAft>
                  <a:spcPts val="600"/>
                </a:spcAft>
              </a:pPr>
              <a:t>10</a:t>
            </a:fld>
            <a:endParaRPr lang="en-US" sz="1900"/>
          </a:p>
        </p:txBody>
      </p:sp>
      <p:pic>
        <p:nvPicPr>
          <p:cNvPr id="5" name="Picture 4" descr="A picture containing chart&#10;&#10;Description automatically generated">
            <a:extLst>
              <a:ext uri="{FF2B5EF4-FFF2-40B4-BE49-F238E27FC236}">
                <a16:creationId xmlns:a16="http://schemas.microsoft.com/office/drawing/2014/main" id="{B4D91B0E-3205-4A21-AA7D-9E3D13418300}"/>
              </a:ext>
            </a:extLst>
          </p:cNvPr>
          <p:cNvPicPr>
            <a:picLocks noChangeAspect="1"/>
          </p:cNvPicPr>
          <p:nvPr/>
        </p:nvPicPr>
        <p:blipFill>
          <a:blip r:embed="rId2"/>
          <a:stretch>
            <a:fillRect/>
          </a:stretch>
        </p:blipFill>
        <p:spPr>
          <a:xfrm>
            <a:off x="7117080" y="3607916"/>
            <a:ext cx="1645920" cy="493776"/>
          </a:xfrm>
          <a:prstGeom prst="rect">
            <a:avLst/>
          </a:prstGeom>
          <a:noFill/>
        </p:spPr>
      </p:pic>
    </p:spTree>
    <p:extLst>
      <p:ext uri="{BB962C8B-B14F-4D97-AF65-F5344CB8AC3E}">
        <p14:creationId xmlns:p14="http://schemas.microsoft.com/office/powerpoint/2010/main" val="3719661264"/>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4AFCFF-19F0-C046-A9E6-E37C4A3EE4E2}"/>
              </a:ext>
            </a:extLst>
          </p:cNvPr>
          <p:cNvSpPr>
            <a:spLocks noGrp="1"/>
          </p:cNvSpPr>
          <p:nvPr>
            <p:ph type="sldNum" sz="quarter" idx="12"/>
          </p:nvPr>
        </p:nvSpPr>
        <p:spPr/>
        <p:txBody>
          <a:bodyPr/>
          <a:lstStyle/>
          <a:p>
            <a:fld id="{77669218-22C6-FA47-B79A-A68F18F3E745}" type="slidenum">
              <a:rPr lang="en-US" smtClean="0"/>
              <a:t>11</a:t>
            </a:fld>
            <a:endParaRPr lang="en-US"/>
          </a:p>
        </p:txBody>
      </p:sp>
      <p:sp>
        <p:nvSpPr>
          <p:cNvPr id="3" name="TextBox 2">
            <a:extLst>
              <a:ext uri="{FF2B5EF4-FFF2-40B4-BE49-F238E27FC236}">
                <a16:creationId xmlns:a16="http://schemas.microsoft.com/office/drawing/2014/main" id="{4FE089E3-EAC3-FD4E-97E0-39D31EAECB5C}"/>
              </a:ext>
            </a:extLst>
          </p:cNvPr>
          <p:cNvSpPr txBox="1"/>
          <p:nvPr/>
        </p:nvSpPr>
        <p:spPr>
          <a:xfrm>
            <a:off x="3148314" y="3217762"/>
            <a:ext cx="1439818" cy="369332"/>
          </a:xfrm>
          <a:prstGeom prst="rect">
            <a:avLst/>
          </a:prstGeom>
          <a:noFill/>
        </p:spPr>
        <p:txBody>
          <a:bodyPr wrap="none" rtlCol="0">
            <a:spAutoFit/>
          </a:bodyPr>
          <a:lstStyle/>
          <a:p>
            <a:r>
              <a:rPr lang="en-US" b="1" dirty="0">
                <a:solidFill>
                  <a:srgbClr val="C00000"/>
                </a:solidFill>
              </a:rPr>
              <a:t>The Basics?</a:t>
            </a:r>
          </a:p>
        </p:txBody>
      </p:sp>
    </p:spTree>
    <p:extLst>
      <p:ext uri="{BB962C8B-B14F-4D97-AF65-F5344CB8AC3E}">
        <p14:creationId xmlns:p14="http://schemas.microsoft.com/office/powerpoint/2010/main" val="2821045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D84A-879B-CB4F-A5CA-FDEE474AC4D9}"/>
              </a:ext>
            </a:extLst>
          </p:cNvPr>
          <p:cNvSpPr>
            <a:spLocks noGrp="1"/>
          </p:cNvSpPr>
          <p:nvPr>
            <p:ph type="title"/>
          </p:nvPr>
        </p:nvSpPr>
        <p:spPr/>
        <p:txBody>
          <a:bodyPr/>
          <a:lstStyle/>
          <a:p>
            <a:r>
              <a:rPr lang="en-US" b="1" dirty="0"/>
              <a:t>Legal Context?</a:t>
            </a:r>
          </a:p>
        </p:txBody>
      </p:sp>
      <p:sp>
        <p:nvSpPr>
          <p:cNvPr id="3" name="Content Placeholder 2">
            <a:extLst>
              <a:ext uri="{FF2B5EF4-FFF2-40B4-BE49-F238E27FC236}">
                <a16:creationId xmlns:a16="http://schemas.microsoft.com/office/drawing/2014/main" id="{85751031-49E5-9F41-AEE4-258CC30EA6D8}"/>
              </a:ext>
            </a:extLst>
          </p:cNvPr>
          <p:cNvSpPr>
            <a:spLocks noGrp="1"/>
          </p:cNvSpPr>
          <p:nvPr>
            <p:ph idx="1"/>
          </p:nvPr>
        </p:nvSpPr>
        <p:spPr/>
        <p:txBody>
          <a:bodyPr>
            <a:normAutofit fontScale="85000" lnSpcReduction="20000"/>
          </a:bodyPr>
          <a:lstStyle/>
          <a:p>
            <a:r>
              <a:rPr lang="en-US" dirty="0"/>
              <a:t>Corporate governance</a:t>
            </a:r>
          </a:p>
          <a:p>
            <a:r>
              <a:rPr lang="en-US" dirty="0"/>
              <a:t>Employment Tribunal claims </a:t>
            </a:r>
          </a:p>
          <a:p>
            <a:r>
              <a:rPr lang="en-US" dirty="0"/>
              <a:t>High Court Litigation </a:t>
            </a:r>
          </a:p>
          <a:p>
            <a:r>
              <a:rPr lang="en-US" dirty="0"/>
              <a:t>Shareholder and other entitlements </a:t>
            </a:r>
          </a:p>
          <a:p>
            <a:r>
              <a:rPr lang="en-US" dirty="0"/>
              <a:t>Property Rights (copyright, passing off </a:t>
            </a:r>
            <a:r>
              <a:rPr lang="en-US" dirty="0" err="1"/>
              <a:t>etc</a:t>
            </a:r>
            <a:r>
              <a:rPr lang="en-US" dirty="0"/>
              <a:t>)</a:t>
            </a:r>
          </a:p>
          <a:p>
            <a:r>
              <a:rPr lang="en-US" dirty="0"/>
              <a:t>Continuing duties to clients/customers </a:t>
            </a:r>
          </a:p>
          <a:p>
            <a:r>
              <a:rPr lang="en-US" dirty="0"/>
              <a:t>Data protection issues</a:t>
            </a:r>
          </a:p>
          <a:p>
            <a:r>
              <a:rPr lang="en-US" dirty="0"/>
              <a:t>Regulatory compliance </a:t>
            </a:r>
          </a:p>
          <a:p>
            <a:pPr marL="0" indent="0">
              <a:buNone/>
            </a:pPr>
            <a:r>
              <a:rPr lang="en-US" dirty="0"/>
              <a:t> </a:t>
            </a:r>
          </a:p>
          <a:p>
            <a:endParaRPr lang="en-US" dirty="0"/>
          </a:p>
        </p:txBody>
      </p:sp>
      <p:sp>
        <p:nvSpPr>
          <p:cNvPr id="4" name="Slide Number Placeholder 3">
            <a:extLst>
              <a:ext uri="{FF2B5EF4-FFF2-40B4-BE49-F238E27FC236}">
                <a16:creationId xmlns:a16="http://schemas.microsoft.com/office/drawing/2014/main" id="{AD6392E4-552E-FA4E-A458-D7288A9FA8F2}"/>
              </a:ext>
            </a:extLst>
          </p:cNvPr>
          <p:cNvSpPr>
            <a:spLocks noGrp="1"/>
          </p:cNvSpPr>
          <p:nvPr>
            <p:ph type="sldNum" sz="quarter" idx="12"/>
          </p:nvPr>
        </p:nvSpPr>
        <p:spPr/>
        <p:txBody>
          <a:bodyPr/>
          <a:lstStyle/>
          <a:p>
            <a:fld id="{77669218-22C6-FA47-B79A-A68F18F3E745}" type="slidenum">
              <a:rPr lang="en-US" smtClean="0"/>
              <a:t>12</a:t>
            </a:fld>
            <a:endParaRPr lang="en-US"/>
          </a:p>
        </p:txBody>
      </p:sp>
    </p:spTree>
    <p:extLst>
      <p:ext uri="{BB962C8B-B14F-4D97-AF65-F5344CB8AC3E}">
        <p14:creationId xmlns:p14="http://schemas.microsoft.com/office/powerpoint/2010/main" val="1963123239"/>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EE250-A178-9948-AE03-DBD17547BB94}"/>
              </a:ext>
            </a:extLst>
          </p:cNvPr>
          <p:cNvSpPr>
            <a:spLocks noGrp="1"/>
          </p:cNvSpPr>
          <p:nvPr>
            <p:ph type="title"/>
          </p:nvPr>
        </p:nvSpPr>
        <p:spPr/>
        <p:txBody>
          <a:bodyPr/>
          <a:lstStyle/>
          <a:p>
            <a:r>
              <a:rPr lang="en-US" b="1" dirty="0"/>
              <a:t>At a glance?</a:t>
            </a:r>
          </a:p>
        </p:txBody>
      </p:sp>
      <p:sp>
        <p:nvSpPr>
          <p:cNvPr id="3" name="Content Placeholder 2">
            <a:extLst>
              <a:ext uri="{FF2B5EF4-FFF2-40B4-BE49-F238E27FC236}">
                <a16:creationId xmlns:a16="http://schemas.microsoft.com/office/drawing/2014/main" id="{5A15ED80-1840-F34D-AE31-3A7DA7DC96FF}"/>
              </a:ext>
            </a:extLst>
          </p:cNvPr>
          <p:cNvSpPr>
            <a:spLocks noGrp="1"/>
          </p:cNvSpPr>
          <p:nvPr>
            <p:ph idx="1"/>
          </p:nvPr>
        </p:nvSpPr>
        <p:spPr/>
        <p:txBody>
          <a:bodyPr>
            <a:normAutofit fontScale="92500"/>
          </a:bodyPr>
          <a:lstStyle/>
          <a:p>
            <a:r>
              <a:rPr lang="en-US" dirty="0"/>
              <a:t>Covenants presumed unenforceable </a:t>
            </a:r>
          </a:p>
          <a:p>
            <a:r>
              <a:rPr lang="en-US" dirty="0"/>
              <a:t>Unless demonstrated to be reasonable at inception of relationship </a:t>
            </a:r>
            <a:r>
              <a:rPr lang="en-US" sz="1200" dirty="0"/>
              <a:t>(i.e. legitimate business interests and proportionality)</a:t>
            </a:r>
          </a:p>
          <a:p>
            <a:r>
              <a:rPr lang="en-US" dirty="0"/>
              <a:t>Fact sensitive application of the judicial guidance </a:t>
            </a:r>
          </a:p>
          <a:p>
            <a:r>
              <a:rPr lang="en-US" dirty="0"/>
              <a:t>No repudiatory breach on the part of the employer</a:t>
            </a:r>
          </a:p>
          <a:p>
            <a:r>
              <a:rPr lang="en-US" dirty="0"/>
              <a:t>Discretionary nature of interlocutory remedies</a:t>
            </a:r>
          </a:p>
          <a:p>
            <a:pPr marL="0" indent="0">
              <a:buNone/>
            </a:pPr>
            <a:r>
              <a:rPr lang="en-US" sz="1500" b="1" dirty="0"/>
              <a:t>Peninsular Securities Ltd v </a:t>
            </a:r>
            <a:r>
              <a:rPr lang="en-US" sz="1500" b="1" dirty="0" err="1"/>
              <a:t>Dunnes</a:t>
            </a:r>
            <a:r>
              <a:rPr lang="en-US" sz="1500" b="1" dirty="0"/>
              <a:t> Stores [2020] UKSC 36 </a:t>
            </a:r>
            <a:r>
              <a:rPr lang="en-US" sz="1300" b="1" dirty="0"/>
              <a:t>– </a:t>
            </a:r>
            <a:r>
              <a:rPr lang="en-US" sz="1300" dirty="0"/>
              <a:t>restraint of trade and policy</a:t>
            </a:r>
          </a:p>
          <a:p>
            <a:pPr marL="0" indent="0">
              <a:buNone/>
            </a:pPr>
            <a:r>
              <a:rPr lang="en-US" sz="1500" b="1" dirty="0"/>
              <a:t>Quilter Private Client Advisors Ltd v Falconer [2020] EWHC 3294</a:t>
            </a:r>
          </a:p>
        </p:txBody>
      </p:sp>
      <p:sp>
        <p:nvSpPr>
          <p:cNvPr id="4" name="Slide Number Placeholder 3">
            <a:extLst>
              <a:ext uri="{FF2B5EF4-FFF2-40B4-BE49-F238E27FC236}">
                <a16:creationId xmlns:a16="http://schemas.microsoft.com/office/drawing/2014/main" id="{600A3FAB-6BFF-634C-9111-67E22DFEEABF}"/>
              </a:ext>
            </a:extLst>
          </p:cNvPr>
          <p:cNvSpPr>
            <a:spLocks noGrp="1"/>
          </p:cNvSpPr>
          <p:nvPr>
            <p:ph type="sldNum" sz="quarter" idx="12"/>
          </p:nvPr>
        </p:nvSpPr>
        <p:spPr/>
        <p:txBody>
          <a:bodyPr/>
          <a:lstStyle/>
          <a:p>
            <a:fld id="{77669218-22C6-FA47-B79A-A68F18F3E745}" type="slidenum">
              <a:rPr lang="en-US" smtClean="0"/>
              <a:t>13</a:t>
            </a:fld>
            <a:endParaRPr lang="en-US"/>
          </a:p>
        </p:txBody>
      </p:sp>
    </p:spTree>
    <p:extLst>
      <p:ext uri="{BB962C8B-B14F-4D97-AF65-F5344CB8AC3E}">
        <p14:creationId xmlns:p14="http://schemas.microsoft.com/office/powerpoint/2010/main" val="3017226843"/>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8C981-F565-8E4C-B350-F7A334D3E715}"/>
              </a:ext>
            </a:extLst>
          </p:cNvPr>
          <p:cNvSpPr>
            <a:spLocks noGrp="1"/>
          </p:cNvSpPr>
          <p:nvPr>
            <p:ph type="title"/>
          </p:nvPr>
        </p:nvSpPr>
        <p:spPr/>
        <p:txBody>
          <a:bodyPr/>
          <a:lstStyle/>
          <a:p>
            <a:r>
              <a:rPr lang="en-US" b="1" dirty="0"/>
              <a:t>The contractual route?</a:t>
            </a:r>
          </a:p>
        </p:txBody>
      </p:sp>
      <p:sp>
        <p:nvSpPr>
          <p:cNvPr id="3" name="Content Placeholder 2">
            <a:extLst>
              <a:ext uri="{FF2B5EF4-FFF2-40B4-BE49-F238E27FC236}">
                <a16:creationId xmlns:a16="http://schemas.microsoft.com/office/drawing/2014/main" id="{D65C23E5-F74F-E04F-9D14-27099515EE74}"/>
              </a:ext>
            </a:extLst>
          </p:cNvPr>
          <p:cNvSpPr>
            <a:spLocks noGrp="1"/>
          </p:cNvSpPr>
          <p:nvPr>
            <p:ph idx="1"/>
          </p:nvPr>
        </p:nvSpPr>
        <p:spPr/>
        <p:txBody>
          <a:bodyPr>
            <a:normAutofit fontScale="85000" lnSpcReduction="20000"/>
          </a:bodyPr>
          <a:lstStyle/>
          <a:p>
            <a:r>
              <a:rPr lang="en-US" dirty="0"/>
              <a:t>What are the provisions (express or implied) of the contract? </a:t>
            </a:r>
          </a:p>
          <a:p>
            <a:r>
              <a:rPr lang="en-US" dirty="0"/>
              <a:t>How are the contractual terms to be construed? </a:t>
            </a:r>
          </a:p>
          <a:p>
            <a:r>
              <a:rPr lang="en-US" dirty="0"/>
              <a:t>How do the provisions relate to the operational role of the defendant in the undertaking?</a:t>
            </a:r>
          </a:p>
          <a:p>
            <a:r>
              <a:rPr lang="en-US" dirty="0"/>
              <a:t>What is the business interest(s) to which the provision is directed? </a:t>
            </a:r>
          </a:p>
          <a:p>
            <a:r>
              <a:rPr lang="en-US" dirty="0"/>
              <a:t>Can the restraints be considered reasonable and proportionate? </a:t>
            </a:r>
          </a:p>
          <a:p>
            <a:pPr marL="0" indent="0">
              <a:buNone/>
            </a:pPr>
            <a:r>
              <a:rPr lang="en-US" b="1" dirty="0"/>
              <a:t>See: </a:t>
            </a:r>
            <a:r>
              <a:rPr lang="en-US" b="1" dirty="0" err="1"/>
              <a:t>Yoo</a:t>
            </a:r>
            <a:r>
              <a:rPr lang="en-US" b="1" dirty="0"/>
              <a:t> Design Services Ltd [2021] EWCA Civ 560 </a:t>
            </a:r>
            <a:r>
              <a:rPr lang="en-US" dirty="0"/>
              <a:t>at 47-51</a:t>
            </a:r>
            <a:endParaRPr lang="en-US" b="1" dirty="0"/>
          </a:p>
          <a:p>
            <a:pPr marL="0" indent="0">
              <a:buNone/>
            </a:pPr>
            <a:r>
              <a:rPr lang="en-US" dirty="0"/>
              <a:t> </a:t>
            </a:r>
          </a:p>
        </p:txBody>
      </p:sp>
      <p:sp>
        <p:nvSpPr>
          <p:cNvPr id="4" name="Slide Number Placeholder 3">
            <a:extLst>
              <a:ext uri="{FF2B5EF4-FFF2-40B4-BE49-F238E27FC236}">
                <a16:creationId xmlns:a16="http://schemas.microsoft.com/office/drawing/2014/main" id="{911A0199-15B6-194C-BAC8-6846D24821E4}"/>
              </a:ext>
            </a:extLst>
          </p:cNvPr>
          <p:cNvSpPr>
            <a:spLocks noGrp="1"/>
          </p:cNvSpPr>
          <p:nvPr>
            <p:ph type="sldNum" sz="quarter" idx="12"/>
          </p:nvPr>
        </p:nvSpPr>
        <p:spPr/>
        <p:txBody>
          <a:bodyPr/>
          <a:lstStyle/>
          <a:p>
            <a:fld id="{77669218-22C6-FA47-B79A-A68F18F3E745}" type="slidenum">
              <a:rPr lang="en-US" smtClean="0"/>
              <a:t>14</a:t>
            </a:fld>
            <a:endParaRPr lang="en-US"/>
          </a:p>
        </p:txBody>
      </p:sp>
    </p:spTree>
    <p:extLst>
      <p:ext uri="{BB962C8B-B14F-4D97-AF65-F5344CB8AC3E}">
        <p14:creationId xmlns:p14="http://schemas.microsoft.com/office/powerpoint/2010/main" val="3710172059"/>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72728-7489-9E42-84ED-4AA8F963DD1C}"/>
              </a:ext>
            </a:extLst>
          </p:cNvPr>
          <p:cNvSpPr>
            <a:spLocks noGrp="1"/>
          </p:cNvSpPr>
          <p:nvPr>
            <p:ph type="title"/>
          </p:nvPr>
        </p:nvSpPr>
        <p:spPr/>
        <p:txBody>
          <a:bodyPr/>
          <a:lstStyle/>
          <a:p>
            <a:r>
              <a:rPr lang="en-US" b="1" dirty="0"/>
              <a:t>Interim Injunction?</a:t>
            </a:r>
          </a:p>
        </p:txBody>
      </p:sp>
      <p:sp>
        <p:nvSpPr>
          <p:cNvPr id="3" name="Content Placeholder 2">
            <a:extLst>
              <a:ext uri="{FF2B5EF4-FFF2-40B4-BE49-F238E27FC236}">
                <a16:creationId xmlns:a16="http://schemas.microsoft.com/office/drawing/2014/main" id="{DC47946C-5405-6D4C-88D8-0A56574B7D56}"/>
              </a:ext>
            </a:extLst>
          </p:cNvPr>
          <p:cNvSpPr>
            <a:spLocks noGrp="1"/>
          </p:cNvSpPr>
          <p:nvPr>
            <p:ph idx="1"/>
          </p:nvPr>
        </p:nvSpPr>
        <p:spPr/>
        <p:txBody>
          <a:bodyPr>
            <a:normAutofit fontScale="62500" lnSpcReduction="20000"/>
          </a:bodyPr>
          <a:lstStyle/>
          <a:p>
            <a:r>
              <a:rPr lang="en-US" dirty="0"/>
              <a:t>Restraining injunctions </a:t>
            </a:r>
          </a:p>
          <a:p>
            <a:r>
              <a:rPr lang="en-US" dirty="0"/>
              <a:t>Mandatory injunction [CPR 25.1 (1) (a) and (c)]</a:t>
            </a:r>
          </a:p>
          <a:p>
            <a:r>
              <a:rPr lang="en-US" dirty="0"/>
              <a:t>Pre-action disclosure [CPR 31.16 (1) (d] (</a:t>
            </a:r>
            <a:r>
              <a:rPr lang="en-US" dirty="0" err="1"/>
              <a:t>i</a:t>
            </a:r>
            <a:r>
              <a:rPr lang="en-US" dirty="0"/>
              <a:t>) (ii)</a:t>
            </a:r>
          </a:p>
          <a:p>
            <a:r>
              <a:rPr lang="en-US" dirty="0"/>
              <a:t>Guidance White Book Vol 2 Section 15 . </a:t>
            </a:r>
          </a:p>
          <a:p>
            <a:pPr marL="0" indent="0">
              <a:buNone/>
            </a:pPr>
            <a:endParaRPr lang="en-US" dirty="0"/>
          </a:p>
          <a:p>
            <a:pPr marL="0" indent="0">
              <a:buNone/>
            </a:pPr>
            <a:r>
              <a:rPr lang="en-US" i="1" dirty="0"/>
              <a:t>American Cyanamid</a:t>
            </a:r>
          </a:p>
          <a:p>
            <a:pPr>
              <a:buFont typeface="Wingdings" pitchFamily="2" charset="2"/>
              <a:buChar char="§"/>
            </a:pPr>
            <a:r>
              <a:rPr lang="en-US" sz="1400" dirty="0"/>
              <a:t>Serious issue to be tried?</a:t>
            </a:r>
          </a:p>
          <a:p>
            <a:pPr>
              <a:buFont typeface="Wingdings" pitchFamily="2" charset="2"/>
              <a:buChar char="§"/>
            </a:pPr>
            <a:r>
              <a:rPr lang="en-US" sz="1400" dirty="0"/>
              <a:t>Balance of Convenience?</a:t>
            </a:r>
          </a:p>
          <a:p>
            <a:pPr>
              <a:buFont typeface="Wingdings" pitchFamily="2" charset="2"/>
              <a:buChar char="§"/>
            </a:pPr>
            <a:r>
              <a:rPr lang="en-US" sz="1400" dirty="0"/>
              <a:t>Inadequacy of damages?</a:t>
            </a:r>
          </a:p>
          <a:p>
            <a:pPr>
              <a:buFont typeface="Wingdings" pitchFamily="2" charset="2"/>
              <a:buChar char="§"/>
            </a:pPr>
            <a:r>
              <a:rPr lang="en-US" sz="1400" dirty="0"/>
              <a:t>Speedy trial? </a:t>
            </a:r>
          </a:p>
          <a:p>
            <a:pPr>
              <a:buFont typeface="Wingdings" pitchFamily="2" charset="2"/>
              <a:buChar char="§"/>
            </a:pPr>
            <a:r>
              <a:rPr lang="en-US" sz="1400" dirty="0"/>
              <a:t>Cross undertaking as to damages?</a:t>
            </a:r>
          </a:p>
          <a:p>
            <a:endParaRPr lang="en-US" dirty="0"/>
          </a:p>
        </p:txBody>
      </p:sp>
      <p:sp>
        <p:nvSpPr>
          <p:cNvPr id="4" name="Slide Number Placeholder 3">
            <a:extLst>
              <a:ext uri="{FF2B5EF4-FFF2-40B4-BE49-F238E27FC236}">
                <a16:creationId xmlns:a16="http://schemas.microsoft.com/office/drawing/2014/main" id="{EEF78513-0624-DB47-B1AD-CF081060F8A1}"/>
              </a:ext>
            </a:extLst>
          </p:cNvPr>
          <p:cNvSpPr>
            <a:spLocks noGrp="1"/>
          </p:cNvSpPr>
          <p:nvPr>
            <p:ph type="sldNum" sz="quarter" idx="12"/>
          </p:nvPr>
        </p:nvSpPr>
        <p:spPr/>
        <p:txBody>
          <a:bodyPr/>
          <a:lstStyle/>
          <a:p>
            <a:fld id="{77669218-22C6-FA47-B79A-A68F18F3E745}" type="slidenum">
              <a:rPr lang="en-US" smtClean="0"/>
              <a:t>15</a:t>
            </a:fld>
            <a:endParaRPr lang="en-US"/>
          </a:p>
        </p:txBody>
      </p:sp>
    </p:spTree>
    <p:extLst>
      <p:ext uri="{BB962C8B-B14F-4D97-AF65-F5344CB8AC3E}">
        <p14:creationId xmlns:p14="http://schemas.microsoft.com/office/powerpoint/2010/main" val="1703802506"/>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18F6E-3523-5E4C-AC00-7097E8AF86EB}"/>
              </a:ext>
            </a:extLst>
          </p:cNvPr>
          <p:cNvSpPr>
            <a:spLocks noGrp="1"/>
          </p:cNvSpPr>
          <p:nvPr>
            <p:ph type="title"/>
          </p:nvPr>
        </p:nvSpPr>
        <p:spPr/>
        <p:txBody>
          <a:bodyPr/>
          <a:lstStyle/>
          <a:p>
            <a:r>
              <a:rPr lang="en-US" b="1" dirty="0"/>
              <a:t>Interim Injunction?</a:t>
            </a:r>
          </a:p>
        </p:txBody>
      </p:sp>
      <p:sp>
        <p:nvSpPr>
          <p:cNvPr id="3" name="Content Placeholder 2">
            <a:extLst>
              <a:ext uri="{FF2B5EF4-FFF2-40B4-BE49-F238E27FC236}">
                <a16:creationId xmlns:a16="http://schemas.microsoft.com/office/drawing/2014/main" id="{0ACC2788-886D-5F49-8B4C-311B9AC84ABA}"/>
              </a:ext>
            </a:extLst>
          </p:cNvPr>
          <p:cNvSpPr>
            <a:spLocks noGrp="1"/>
          </p:cNvSpPr>
          <p:nvPr>
            <p:ph idx="1"/>
          </p:nvPr>
        </p:nvSpPr>
        <p:spPr/>
        <p:txBody>
          <a:bodyPr>
            <a:normAutofit fontScale="55000" lnSpcReduction="20000"/>
          </a:bodyPr>
          <a:lstStyle/>
          <a:p>
            <a:r>
              <a:rPr lang="en-US" sz="2500" dirty="0"/>
              <a:t>Can the relief sought be clearly defined? </a:t>
            </a:r>
          </a:p>
          <a:p>
            <a:r>
              <a:rPr lang="en-US" sz="2500" dirty="0"/>
              <a:t>Timing [real urgency? Notice?] PD25 para 3.4</a:t>
            </a:r>
          </a:p>
          <a:p>
            <a:r>
              <a:rPr lang="en-US" sz="2500" dirty="0"/>
              <a:t>Full and Frank Disclosure </a:t>
            </a:r>
          </a:p>
          <a:p>
            <a:r>
              <a:rPr lang="en-US" sz="2500" dirty="0"/>
              <a:t>Duration of Order/contractual restriction?</a:t>
            </a:r>
          </a:p>
          <a:p>
            <a:r>
              <a:rPr lang="en-US" sz="2500" dirty="0"/>
              <a:t>Undertakings and enforceability? </a:t>
            </a:r>
          </a:p>
          <a:p>
            <a:pPr marL="0" indent="0">
              <a:buNone/>
            </a:pPr>
            <a:endParaRPr lang="en-US" dirty="0"/>
          </a:p>
          <a:p>
            <a:pPr marL="0" indent="0">
              <a:buNone/>
            </a:pPr>
            <a:r>
              <a:rPr lang="en-US" sz="1700" b="1" dirty="0"/>
              <a:t>Lawrence David v Ashton [1989] ICR 123 - </a:t>
            </a:r>
            <a:r>
              <a:rPr lang="en-US" sz="1700" dirty="0"/>
              <a:t>scope</a:t>
            </a:r>
          </a:p>
          <a:p>
            <a:pPr marL="0" indent="0">
              <a:buNone/>
            </a:pPr>
            <a:r>
              <a:rPr lang="en-US" sz="1700" b="1" dirty="0"/>
              <a:t>Schillings International LLP v Scott [2018] EWHC 1210 (</a:t>
            </a:r>
            <a:r>
              <a:rPr lang="en-US" sz="1700" b="1" dirty="0" err="1"/>
              <a:t>ch</a:t>
            </a:r>
            <a:r>
              <a:rPr lang="en-US" sz="1700" b="1" dirty="0"/>
              <a:t>) – </a:t>
            </a:r>
            <a:r>
              <a:rPr lang="en-US" sz="1700" dirty="0"/>
              <a:t>duration</a:t>
            </a:r>
          </a:p>
          <a:p>
            <a:pPr marL="0" indent="0">
              <a:buNone/>
            </a:pPr>
            <a:r>
              <a:rPr lang="en-US" sz="1700" b="1" dirty="0"/>
              <a:t>Unilever Plc v Proctor &amp; Gamble Co [2000] 1 WLR 2456 – </a:t>
            </a:r>
            <a:r>
              <a:rPr lang="en-US" sz="1700" dirty="0"/>
              <a:t>admissible evidence</a:t>
            </a:r>
          </a:p>
          <a:p>
            <a:pPr marL="0" indent="0">
              <a:buNone/>
            </a:pPr>
            <a:r>
              <a:rPr lang="en-US" sz="1700" b="1" dirty="0"/>
              <a:t>Birch v Birch [2017] UKSC 5 – 		) </a:t>
            </a:r>
            <a:r>
              <a:rPr lang="en-US" sz="1700" dirty="0"/>
              <a:t>release from undertakings</a:t>
            </a:r>
          </a:p>
          <a:p>
            <a:pPr marL="0" indent="0">
              <a:buNone/>
            </a:pPr>
            <a:r>
              <a:rPr lang="en-US" sz="1700" b="1" dirty="0" err="1"/>
              <a:t>Schettini</a:t>
            </a:r>
            <a:r>
              <a:rPr lang="en-US" sz="1700" b="1" dirty="0"/>
              <a:t> v Silvestri [2019] EWCA Civ 349	) </a:t>
            </a:r>
          </a:p>
          <a:p>
            <a:endParaRPr lang="en-US" dirty="0"/>
          </a:p>
        </p:txBody>
      </p:sp>
      <p:sp>
        <p:nvSpPr>
          <p:cNvPr id="4" name="Slide Number Placeholder 3">
            <a:extLst>
              <a:ext uri="{FF2B5EF4-FFF2-40B4-BE49-F238E27FC236}">
                <a16:creationId xmlns:a16="http://schemas.microsoft.com/office/drawing/2014/main" id="{CBF0AB91-B63E-DF47-8572-9DF19E79B9F7}"/>
              </a:ext>
            </a:extLst>
          </p:cNvPr>
          <p:cNvSpPr>
            <a:spLocks noGrp="1"/>
          </p:cNvSpPr>
          <p:nvPr>
            <p:ph type="sldNum" sz="quarter" idx="12"/>
          </p:nvPr>
        </p:nvSpPr>
        <p:spPr/>
        <p:txBody>
          <a:bodyPr/>
          <a:lstStyle/>
          <a:p>
            <a:fld id="{77669218-22C6-FA47-B79A-A68F18F3E745}" type="slidenum">
              <a:rPr lang="en-US" smtClean="0"/>
              <a:t>16</a:t>
            </a:fld>
            <a:endParaRPr lang="en-US"/>
          </a:p>
        </p:txBody>
      </p:sp>
    </p:spTree>
    <p:extLst>
      <p:ext uri="{BB962C8B-B14F-4D97-AF65-F5344CB8AC3E}">
        <p14:creationId xmlns:p14="http://schemas.microsoft.com/office/powerpoint/2010/main" val="366149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30B7A-51FB-E844-9594-6F868E188FA2}"/>
              </a:ext>
            </a:extLst>
          </p:cNvPr>
          <p:cNvSpPr>
            <a:spLocks noGrp="1"/>
          </p:cNvSpPr>
          <p:nvPr>
            <p:ph type="title"/>
          </p:nvPr>
        </p:nvSpPr>
        <p:spPr/>
        <p:txBody>
          <a:bodyPr/>
          <a:lstStyle/>
          <a:p>
            <a:r>
              <a:rPr lang="en-US" b="1" dirty="0"/>
              <a:t>Inspection and delivery up? </a:t>
            </a:r>
          </a:p>
        </p:txBody>
      </p:sp>
      <p:sp>
        <p:nvSpPr>
          <p:cNvPr id="3" name="Content Placeholder 2">
            <a:extLst>
              <a:ext uri="{FF2B5EF4-FFF2-40B4-BE49-F238E27FC236}">
                <a16:creationId xmlns:a16="http://schemas.microsoft.com/office/drawing/2014/main" id="{C33C1291-6741-384E-A54B-36EBE4D52AD1}"/>
              </a:ext>
            </a:extLst>
          </p:cNvPr>
          <p:cNvSpPr>
            <a:spLocks noGrp="1"/>
          </p:cNvSpPr>
          <p:nvPr>
            <p:ph idx="1"/>
          </p:nvPr>
        </p:nvSpPr>
        <p:spPr/>
        <p:txBody>
          <a:bodyPr>
            <a:normAutofit fontScale="62500" lnSpcReduction="20000"/>
          </a:bodyPr>
          <a:lstStyle/>
          <a:p>
            <a:r>
              <a:rPr lang="en-US" sz="3400" dirty="0"/>
              <a:t>Examination of devices</a:t>
            </a:r>
          </a:p>
          <a:p>
            <a:r>
              <a:rPr lang="en-US" sz="3400" dirty="0"/>
              <a:t>Personal or corporate devices</a:t>
            </a:r>
          </a:p>
          <a:p>
            <a:r>
              <a:rPr lang="en-US" sz="3400" dirty="0"/>
              <a:t>Rights to Privacy and/or convention rights [e.g. Art 8 ECHR)</a:t>
            </a:r>
          </a:p>
          <a:p>
            <a:r>
              <a:rPr lang="en-US" sz="3400" dirty="0"/>
              <a:t>Torts (Interference with Goods) Act 1977 s4</a:t>
            </a:r>
          </a:p>
          <a:p>
            <a:pPr marL="0" indent="0">
              <a:buNone/>
            </a:pPr>
            <a:endParaRPr lang="en-US" dirty="0"/>
          </a:p>
          <a:p>
            <a:pPr marL="0" indent="0">
              <a:buNone/>
            </a:pPr>
            <a:r>
              <a:rPr lang="en-US" b="1" dirty="0"/>
              <a:t>UTB LLC v Sheffield United [2018] EWHC 1663 (Ch)</a:t>
            </a:r>
            <a:r>
              <a:rPr lang="en-US" dirty="0"/>
              <a:t> – definition of property </a:t>
            </a:r>
          </a:p>
          <a:p>
            <a:pPr marL="0" indent="0">
              <a:buNone/>
            </a:pPr>
            <a:r>
              <a:rPr lang="en-US" b="1" dirty="0"/>
              <a:t>McLennan Architects Ltd v Jones [2014] EWHC 2004</a:t>
            </a:r>
            <a:r>
              <a:rPr lang="en-US" dirty="0"/>
              <a:t> – electronic devices</a:t>
            </a:r>
          </a:p>
          <a:p>
            <a:pPr marL="0" indent="0">
              <a:buNone/>
            </a:pPr>
            <a:r>
              <a:rPr lang="en-US" b="1" dirty="0"/>
              <a:t>Goodrich Actuation Services v Valente [2018] EWHC 3241 </a:t>
            </a:r>
            <a:r>
              <a:rPr lang="en-US" dirty="0"/>
              <a:t>(Ch)</a:t>
            </a:r>
          </a:p>
          <a:p>
            <a:endParaRPr lang="en-US" dirty="0"/>
          </a:p>
        </p:txBody>
      </p:sp>
      <p:sp>
        <p:nvSpPr>
          <p:cNvPr id="4" name="Slide Number Placeholder 3">
            <a:extLst>
              <a:ext uri="{FF2B5EF4-FFF2-40B4-BE49-F238E27FC236}">
                <a16:creationId xmlns:a16="http://schemas.microsoft.com/office/drawing/2014/main" id="{92D22339-696E-E241-B35C-1B3743922AA0}"/>
              </a:ext>
            </a:extLst>
          </p:cNvPr>
          <p:cNvSpPr>
            <a:spLocks noGrp="1"/>
          </p:cNvSpPr>
          <p:nvPr>
            <p:ph type="sldNum" sz="quarter" idx="12"/>
          </p:nvPr>
        </p:nvSpPr>
        <p:spPr/>
        <p:txBody>
          <a:bodyPr/>
          <a:lstStyle/>
          <a:p>
            <a:fld id="{77669218-22C6-FA47-B79A-A68F18F3E745}" type="slidenum">
              <a:rPr lang="en-US" smtClean="0"/>
              <a:t>17</a:t>
            </a:fld>
            <a:endParaRPr lang="en-US"/>
          </a:p>
        </p:txBody>
      </p:sp>
    </p:spTree>
    <p:extLst>
      <p:ext uri="{BB962C8B-B14F-4D97-AF65-F5344CB8AC3E}">
        <p14:creationId xmlns:p14="http://schemas.microsoft.com/office/powerpoint/2010/main" val="3100489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B4B9F-D96F-2A4B-86F8-E1CDFE03321B}"/>
              </a:ext>
            </a:extLst>
          </p:cNvPr>
          <p:cNvSpPr>
            <a:spLocks noGrp="1"/>
          </p:cNvSpPr>
          <p:nvPr>
            <p:ph type="title"/>
          </p:nvPr>
        </p:nvSpPr>
        <p:spPr/>
        <p:txBody>
          <a:bodyPr/>
          <a:lstStyle/>
          <a:p>
            <a:r>
              <a:rPr lang="en-US" b="1" dirty="0"/>
              <a:t>Costs exposure?</a:t>
            </a:r>
          </a:p>
        </p:txBody>
      </p:sp>
      <p:sp>
        <p:nvSpPr>
          <p:cNvPr id="3" name="Content Placeholder 2">
            <a:extLst>
              <a:ext uri="{FF2B5EF4-FFF2-40B4-BE49-F238E27FC236}">
                <a16:creationId xmlns:a16="http://schemas.microsoft.com/office/drawing/2014/main" id="{99D50B48-A3A5-FF4D-94D6-64EB7BC904A8}"/>
              </a:ext>
            </a:extLst>
          </p:cNvPr>
          <p:cNvSpPr>
            <a:spLocks noGrp="1"/>
          </p:cNvSpPr>
          <p:nvPr>
            <p:ph idx="1"/>
          </p:nvPr>
        </p:nvSpPr>
        <p:spPr/>
        <p:txBody>
          <a:bodyPr/>
          <a:lstStyle/>
          <a:p>
            <a:r>
              <a:rPr lang="en-US" dirty="0"/>
              <a:t>Front Loaded</a:t>
            </a:r>
          </a:p>
          <a:p>
            <a:r>
              <a:rPr lang="en-US" dirty="0"/>
              <a:t>Heavily weighted against the employee</a:t>
            </a:r>
          </a:p>
          <a:p>
            <a:r>
              <a:rPr lang="en-US" dirty="0"/>
              <a:t>Frequently Decisive </a:t>
            </a:r>
          </a:p>
          <a:p>
            <a:r>
              <a:rPr lang="en-US" dirty="0"/>
              <a:t>Changing judicial approach: </a:t>
            </a:r>
          </a:p>
          <a:p>
            <a:endParaRPr lang="en-US" dirty="0"/>
          </a:p>
          <a:p>
            <a:pPr marL="0" indent="0">
              <a:buNone/>
            </a:pPr>
            <a:r>
              <a:rPr lang="en-US" sz="1200" b="1" dirty="0"/>
              <a:t>Digby v </a:t>
            </a:r>
            <a:r>
              <a:rPr lang="en-US" sz="1200" b="1" dirty="0" err="1"/>
              <a:t>Melford</a:t>
            </a:r>
            <a:r>
              <a:rPr lang="en-US" sz="1200" b="1" dirty="0"/>
              <a:t> Capital Partners Holdings LLP [2020] EWCA Civ 1647</a:t>
            </a:r>
          </a:p>
          <a:p>
            <a:pPr marL="0" indent="0">
              <a:buNone/>
            </a:pPr>
            <a:r>
              <a:rPr lang="en-US" sz="1200" b="1" dirty="0"/>
              <a:t>Tillman v Egon Zehnder [2019] UKSC 32</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E29B37F-AAD4-F048-B1DD-D9B861CBCAE1}"/>
              </a:ext>
            </a:extLst>
          </p:cNvPr>
          <p:cNvSpPr>
            <a:spLocks noGrp="1"/>
          </p:cNvSpPr>
          <p:nvPr>
            <p:ph type="sldNum" sz="quarter" idx="12"/>
          </p:nvPr>
        </p:nvSpPr>
        <p:spPr/>
        <p:txBody>
          <a:bodyPr/>
          <a:lstStyle/>
          <a:p>
            <a:fld id="{77669218-22C6-FA47-B79A-A68F18F3E745}" type="slidenum">
              <a:rPr lang="en-US" smtClean="0"/>
              <a:t>18</a:t>
            </a:fld>
            <a:endParaRPr lang="en-US"/>
          </a:p>
        </p:txBody>
      </p:sp>
    </p:spTree>
    <p:extLst>
      <p:ext uri="{BB962C8B-B14F-4D97-AF65-F5344CB8AC3E}">
        <p14:creationId xmlns:p14="http://schemas.microsoft.com/office/powerpoint/2010/main" val="3984095133"/>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361841-68EB-464D-AFFF-ECFA33FE610C}"/>
              </a:ext>
            </a:extLst>
          </p:cNvPr>
          <p:cNvSpPr>
            <a:spLocks noGrp="1"/>
          </p:cNvSpPr>
          <p:nvPr>
            <p:ph type="sldNum" sz="quarter" idx="12"/>
          </p:nvPr>
        </p:nvSpPr>
        <p:spPr/>
        <p:txBody>
          <a:bodyPr/>
          <a:lstStyle/>
          <a:p>
            <a:fld id="{77669218-22C6-FA47-B79A-A68F18F3E745}" type="slidenum">
              <a:rPr lang="en-US" smtClean="0"/>
              <a:t>19</a:t>
            </a:fld>
            <a:endParaRPr lang="en-US"/>
          </a:p>
        </p:txBody>
      </p:sp>
      <p:sp>
        <p:nvSpPr>
          <p:cNvPr id="3" name="TextBox 2">
            <a:extLst>
              <a:ext uri="{FF2B5EF4-FFF2-40B4-BE49-F238E27FC236}">
                <a16:creationId xmlns:a16="http://schemas.microsoft.com/office/drawing/2014/main" id="{AFDE862E-C49C-2F41-8FBA-06AADDA990F8}"/>
              </a:ext>
            </a:extLst>
          </p:cNvPr>
          <p:cNvSpPr txBox="1"/>
          <p:nvPr/>
        </p:nvSpPr>
        <p:spPr>
          <a:xfrm>
            <a:off x="3090441" y="3206187"/>
            <a:ext cx="2544286" cy="369332"/>
          </a:xfrm>
          <a:prstGeom prst="rect">
            <a:avLst/>
          </a:prstGeom>
          <a:noFill/>
        </p:spPr>
        <p:txBody>
          <a:bodyPr wrap="none" rtlCol="0">
            <a:spAutoFit/>
          </a:bodyPr>
          <a:lstStyle/>
          <a:p>
            <a:r>
              <a:rPr lang="en-US" b="1" dirty="0">
                <a:solidFill>
                  <a:srgbClr val="C00000"/>
                </a:solidFill>
              </a:rPr>
              <a:t>A wider Perspective?</a:t>
            </a:r>
          </a:p>
        </p:txBody>
      </p:sp>
    </p:spTree>
    <p:extLst>
      <p:ext uri="{BB962C8B-B14F-4D97-AF65-F5344CB8AC3E}">
        <p14:creationId xmlns:p14="http://schemas.microsoft.com/office/powerpoint/2010/main" val="319256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8671E7-DC7F-3247-B26E-14FD87EC125A}"/>
              </a:ext>
            </a:extLst>
          </p:cNvPr>
          <p:cNvSpPr>
            <a:spLocks noGrp="1"/>
          </p:cNvSpPr>
          <p:nvPr>
            <p:ph type="sldNum" sz="quarter" idx="12"/>
          </p:nvPr>
        </p:nvSpPr>
        <p:spPr/>
        <p:txBody>
          <a:bodyPr/>
          <a:lstStyle/>
          <a:p>
            <a:fld id="{77669218-22C6-FA47-B79A-A68F18F3E745}" type="slidenum">
              <a:rPr lang="en-US" smtClean="0"/>
              <a:t>2</a:t>
            </a:fld>
            <a:endParaRPr lang="en-US"/>
          </a:p>
        </p:txBody>
      </p:sp>
      <p:sp>
        <p:nvSpPr>
          <p:cNvPr id="3" name="TextBox 2">
            <a:extLst>
              <a:ext uri="{FF2B5EF4-FFF2-40B4-BE49-F238E27FC236}">
                <a16:creationId xmlns:a16="http://schemas.microsoft.com/office/drawing/2014/main" id="{E29EFA0D-0238-7847-B7B3-362B9F44CE78}"/>
              </a:ext>
            </a:extLst>
          </p:cNvPr>
          <p:cNvSpPr txBox="1"/>
          <p:nvPr/>
        </p:nvSpPr>
        <p:spPr>
          <a:xfrm>
            <a:off x="2905246" y="2974694"/>
            <a:ext cx="3239990" cy="369332"/>
          </a:xfrm>
          <a:prstGeom prst="rect">
            <a:avLst/>
          </a:prstGeom>
          <a:noFill/>
        </p:spPr>
        <p:txBody>
          <a:bodyPr wrap="none" rtlCol="0">
            <a:spAutoFit/>
          </a:bodyPr>
          <a:lstStyle/>
          <a:p>
            <a:r>
              <a:rPr lang="en-US" b="1" dirty="0">
                <a:solidFill>
                  <a:srgbClr val="C00000"/>
                </a:solidFill>
              </a:rPr>
              <a:t>Why injunctions, why now? </a:t>
            </a:r>
          </a:p>
        </p:txBody>
      </p:sp>
    </p:spTree>
    <p:extLst>
      <p:ext uri="{BB962C8B-B14F-4D97-AF65-F5344CB8AC3E}">
        <p14:creationId xmlns:p14="http://schemas.microsoft.com/office/powerpoint/2010/main" val="1691752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C2257-A15A-9E47-9189-8903E4B28466}"/>
              </a:ext>
            </a:extLst>
          </p:cNvPr>
          <p:cNvSpPr>
            <a:spLocks noGrp="1"/>
          </p:cNvSpPr>
          <p:nvPr>
            <p:ph type="title"/>
          </p:nvPr>
        </p:nvSpPr>
        <p:spPr/>
        <p:txBody>
          <a:bodyPr/>
          <a:lstStyle/>
          <a:p>
            <a:r>
              <a:rPr lang="en-US" b="1" dirty="0"/>
              <a:t>Springboard Relief? </a:t>
            </a:r>
          </a:p>
        </p:txBody>
      </p:sp>
      <p:sp>
        <p:nvSpPr>
          <p:cNvPr id="3" name="Content Placeholder 2">
            <a:extLst>
              <a:ext uri="{FF2B5EF4-FFF2-40B4-BE49-F238E27FC236}">
                <a16:creationId xmlns:a16="http://schemas.microsoft.com/office/drawing/2014/main" id="{5B470FF0-3209-DB4E-B887-CF1E326F2609}"/>
              </a:ext>
            </a:extLst>
          </p:cNvPr>
          <p:cNvSpPr>
            <a:spLocks noGrp="1"/>
          </p:cNvSpPr>
          <p:nvPr>
            <p:ph idx="1"/>
          </p:nvPr>
        </p:nvSpPr>
        <p:spPr/>
        <p:txBody>
          <a:bodyPr>
            <a:normAutofit fontScale="62500" lnSpcReduction="20000"/>
          </a:bodyPr>
          <a:lstStyle/>
          <a:p>
            <a:r>
              <a:rPr lang="en-US" sz="2600" dirty="0"/>
              <a:t>Independent of any post termination covenant</a:t>
            </a:r>
          </a:p>
          <a:p>
            <a:r>
              <a:rPr lang="en-US" sz="2600" dirty="0"/>
              <a:t>Breach of express or implied duties of fidelity </a:t>
            </a:r>
          </a:p>
          <a:p>
            <a:r>
              <a:rPr lang="en-US" sz="2600" dirty="0"/>
              <a:t>Not all preparatory action</a:t>
            </a:r>
          </a:p>
          <a:p>
            <a:r>
              <a:rPr lang="en-US" sz="2600" dirty="0"/>
              <a:t>Unfair competition advantage </a:t>
            </a:r>
          </a:p>
          <a:p>
            <a:r>
              <a:rPr lang="en-US" sz="2600" dirty="0"/>
              <a:t>Relief based upon the advantage secured </a:t>
            </a:r>
          </a:p>
          <a:p>
            <a:r>
              <a:rPr lang="en-US" sz="2600" dirty="0"/>
              <a:t>Contractual/equitable and proprietary basis</a:t>
            </a:r>
          </a:p>
          <a:p>
            <a:endParaRPr lang="en-US" dirty="0"/>
          </a:p>
          <a:p>
            <a:pPr marL="0" indent="0">
              <a:buNone/>
            </a:pPr>
            <a:r>
              <a:rPr lang="en-US" dirty="0"/>
              <a:t>See: </a:t>
            </a:r>
          </a:p>
          <a:p>
            <a:pPr marL="0" indent="0">
              <a:buNone/>
            </a:pPr>
            <a:r>
              <a:rPr lang="en-US" sz="1700" b="1" dirty="0"/>
              <a:t>Stroma Building Control Ltd v Barr and </a:t>
            </a:r>
            <a:r>
              <a:rPr lang="en-US" sz="1700" b="1" dirty="0" err="1"/>
              <a:t>Ors</a:t>
            </a:r>
            <a:r>
              <a:rPr lang="en-US" sz="1700" b="1" dirty="0"/>
              <a:t> [2021] EWHC 239 </a:t>
            </a:r>
            <a:r>
              <a:rPr lang="en-US" sz="1700" dirty="0"/>
              <a:t>–signed contract not crucial</a:t>
            </a:r>
          </a:p>
          <a:p>
            <a:pPr marL="0" indent="0">
              <a:buNone/>
            </a:pPr>
            <a:r>
              <a:rPr lang="en-GB" sz="1700" b="1" dirty="0" err="1"/>
              <a:t>Tinkler</a:t>
            </a:r>
            <a:r>
              <a:rPr lang="en-GB" sz="1700" b="1" dirty="0"/>
              <a:t> v HMRC [2021] UKSC 39</a:t>
            </a:r>
            <a:r>
              <a:rPr lang="en-GB" sz="1700" dirty="0"/>
              <a:t> – estoppel by convention</a:t>
            </a:r>
            <a:endParaRPr lang="en-US" sz="1700" dirty="0"/>
          </a:p>
        </p:txBody>
      </p:sp>
      <p:sp>
        <p:nvSpPr>
          <p:cNvPr id="4" name="Slide Number Placeholder 3">
            <a:extLst>
              <a:ext uri="{FF2B5EF4-FFF2-40B4-BE49-F238E27FC236}">
                <a16:creationId xmlns:a16="http://schemas.microsoft.com/office/drawing/2014/main" id="{677DEB46-446C-9448-B71A-ECD3BCF5AF64}"/>
              </a:ext>
            </a:extLst>
          </p:cNvPr>
          <p:cNvSpPr>
            <a:spLocks noGrp="1"/>
          </p:cNvSpPr>
          <p:nvPr>
            <p:ph type="sldNum" sz="quarter" idx="12"/>
          </p:nvPr>
        </p:nvSpPr>
        <p:spPr/>
        <p:txBody>
          <a:bodyPr/>
          <a:lstStyle/>
          <a:p>
            <a:fld id="{77669218-22C6-FA47-B79A-A68F18F3E745}" type="slidenum">
              <a:rPr lang="en-US" smtClean="0"/>
              <a:t>20</a:t>
            </a:fld>
            <a:endParaRPr lang="en-US"/>
          </a:p>
        </p:txBody>
      </p:sp>
    </p:spTree>
    <p:extLst>
      <p:ext uri="{BB962C8B-B14F-4D97-AF65-F5344CB8AC3E}">
        <p14:creationId xmlns:p14="http://schemas.microsoft.com/office/powerpoint/2010/main" val="4186774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5CD6-E4BC-4B44-A3D6-DF158782FACD}"/>
              </a:ext>
            </a:extLst>
          </p:cNvPr>
          <p:cNvSpPr>
            <a:spLocks noGrp="1"/>
          </p:cNvSpPr>
          <p:nvPr>
            <p:ph type="title"/>
          </p:nvPr>
        </p:nvSpPr>
        <p:spPr/>
        <p:txBody>
          <a:bodyPr/>
          <a:lstStyle/>
          <a:p>
            <a:r>
              <a:rPr lang="en-US" b="1" dirty="0"/>
              <a:t>Equitable Relief? </a:t>
            </a:r>
          </a:p>
        </p:txBody>
      </p:sp>
      <p:sp>
        <p:nvSpPr>
          <p:cNvPr id="3" name="Content Placeholder 2">
            <a:extLst>
              <a:ext uri="{FF2B5EF4-FFF2-40B4-BE49-F238E27FC236}">
                <a16:creationId xmlns:a16="http://schemas.microsoft.com/office/drawing/2014/main" id="{AF4246C5-F6BF-0649-86E1-F661B69E5759}"/>
              </a:ext>
            </a:extLst>
          </p:cNvPr>
          <p:cNvSpPr>
            <a:spLocks noGrp="1"/>
          </p:cNvSpPr>
          <p:nvPr>
            <p:ph idx="1"/>
          </p:nvPr>
        </p:nvSpPr>
        <p:spPr/>
        <p:txBody>
          <a:bodyPr>
            <a:normAutofit fontScale="62500" lnSpcReduction="20000"/>
          </a:bodyPr>
          <a:lstStyle/>
          <a:p>
            <a:r>
              <a:rPr lang="en-US" dirty="0"/>
              <a:t>Is the primary Defendant a fiduciary? </a:t>
            </a:r>
          </a:p>
          <a:p>
            <a:r>
              <a:rPr lang="en-US" dirty="0"/>
              <a:t>Is the primary Defendant a trustee or to be treated as such? </a:t>
            </a:r>
          </a:p>
          <a:p>
            <a:r>
              <a:rPr lang="en-US" dirty="0"/>
              <a:t>Is there evidence of the rule against self-dealing or secret profit rule? </a:t>
            </a:r>
          </a:p>
          <a:p>
            <a:r>
              <a:rPr lang="en-US" dirty="0"/>
              <a:t>Is there any evidence of misappropriation of information or property? </a:t>
            </a:r>
          </a:p>
          <a:p>
            <a:r>
              <a:rPr lang="en-US" dirty="0"/>
              <a:t>Is it likely that the employee has done so in conjunction with others? </a:t>
            </a:r>
          </a:p>
          <a:p>
            <a:r>
              <a:rPr lang="en-US" dirty="0"/>
              <a:t>Has there been a lack of disclosure on the part of the proposed Defendant? </a:t>
            </a:r>
          </a:p>
          <a:p>
            <a:pPr marL="0" indent="0">
              <a:buNone/>
            </a:pPr>
            <a:r>
              <a:rPr lang="en-US" b="1" dirty="0"/>
              <a:t>See: </a:t>
            </a:r>
          </a:p>
          <a:p>
            <a:pPr marL="0" indent="0">
              <a:buNone/>
            </a:pPr>
            <a:r>
              <a:rPr lang="en-US" b="1" dirty="0"/>
              <a:t>Nottingham University v </a:t>
            </a:r>
            <a:r>
              <a:rPr lang="en-US" b="1" dirty="0" err="1"/>
              <a:t>Fishel</a:t>
            </a:r>
            <a:r>
              <a:rPr lang="en-US" b="1" dirty="0"/>
              <a:t> [2000] IRLR 471</a:t>
            </a:r>
          </a:p>
          <a:p>
            <a:pPr marL="0" indent="0">
              <a:buNone/>
            </a:pPr>
            <a:r>
              <a:rPr lang="en-US" b="1" dirty="0"/>
              <a:t>Bristol &amp; West Building Society v </a:t>
            </a:r>
            <a:r>
              <a:rPr lang="en-US" b="1" dirty="0" err="1"/>
              <a:t>Mothew</a:t>
            </a:r>
            <a:r>
              <a:rPr lang="en-US" b="1" dirty="0"/>
              <a:t> 1998 Ch </a:t>
            </a:r>
          </a:p>
          <a:p>
            <a:pPr marL="0" indent="0">
              <a:buNone/>
            </a:pPr>
            <a:r>
              <a:rPr lang="en-US" b="1" dirty="0"/>
              <a:t>Item Software v </a:t>
            </a:r>
            <a:r>
              <a:rPr lang="en-US" b="1" dirty="0" err="1"/>
              <a:t>Fassihi</a:t>
            </a:r>
            <a:r>
              <a:rPr lang="en-US" b="1" dirty="0"/>
              <a:t> [2004] EWCA Civ 1244</a:t>
            </a:r>
          </a:p>
          <a:p>
            <a:pPr marL="0" indent="0">
              <a:buNone/>
            </a:pPr>
            <a:endParaRPr lang="en-US" b="1" dirty="0"/>
          </a:p>
          <a:p>
            <a:endParaRPr lang="en-US" dirty="0"/>
          </a:p>
        </p:txBody>
      </p:sp>
      <p:sp>
        <p:nvSpPr>
          <p:cNvPr id="4" name="Slide Number Placeholder 3">
            <a:extLst>
              <a:ext uri="{FF2B5EF4-FFF2-40B4-BE49-F238E27FC236}">
                <a16:creationId xmlns:a16="http://schemas.microsoft.com/office/drawing/2014/main" id="{2E483A50-4642-A34E-BFF1-D6D21BE879F3}"/>
              </a:ext>
            </a:extLst>
          </p:cNvPr>
          <p:cNvSpPr>
            <a:spLocks noGrp="1"/>
          </p:cNvSpPr>
          <p:nvPr>
            <p:ph type="sldNum" sz="quarter" idx="12"/>
          </p:nvPr>
        </p:nvSpPr>
        <p:spPr/>
        <p:txBody>
          <a:bodyPr/>
          <a:lstStyle/>
          <a:p>
            <a:fld id="{77669218-22C6-FA47-B79A-A68F18F3E745}" type="slidenum">
              <a:rPr lang="en-US" smtClean="0"/>
              <a:t>21</a:t>
            </a:fld>
            <a:endParaRPr lang="en-US"/>
          </a:p>
        </p:txBody>
      </p:sp>
    </p:spTree>
    <p:extLst>
      <p:ext uri="{BB962C8B-B14F-4D97-AF65-F5344CB8AC3E}">
        <p14:creationId xmlns:p14="http://schemas.microsoft.com/office/powerpoint/2010/main" val="2976871994"/>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658A-0405-2A4A-8E52-0E87E93CE823}"/>
              </a:ext>
            </a:extLst>
          </p:cNvPr>
          <p:cNvSpPr>
            <a:spLocks noGrp="1"/>
          </p:cNvSpPr>
          <p:nvPr>
            <p:ph type="title"/>
          </p:nvPr>
        </p:nvSpPr>
        <p:spPr/>
        <p:txBody>
          <a:bodyPr/>
          <a:lstStyle/>
          <a:p>
            <a:r>
              <a:rPr lang="en-US" b="1" dirty="0"/>
              <a:t>Constraints?</a:t>
            </a:r>
          </a:p>
        </p:txBody>
      </p:sp>
      <p:sp>
        <p:nvSpPr>
          <p:cNvPr id="3" name="Content Placeholder 2">
            <a:extLst>
              <a:ext uri="{FF2B5EF4-FFF2-40B4-BE49-F238E27FC236}">
                <a16:creationId xmlns:a16="http://schemas.microsoft.com/office/drawing/2014/main" id="{4D9D9447-DD40-7E45-885F-4D365DFC8B37}"/>
              </a:ext>
            </a:extLst>
          </p:cNvPr>
          <p:cNvSpPr>
            <a:spLocks noGrp="1"/>
          </p:cNvSpPr>
          <p:nvPr>
            <p:ph idx="1"/>
          </p:nvPr>
        </p:nvSpPr>
        <p:spPr/>
        <p:txBody>
          <a:bodyPr>
            <a:normAutofit fontScale="47500" lnSpcReduction="20000"/>
          </a:bodyPr>
          <a:lstStyle/>
          <a:p>
            <a:r>
              <a:rPr lang="en-US" sz="2500" dirty="0"/>
              <a:t>Common Law duties </a:t>
            </a:r>
          </a:p>
          <a:p>
            <a:r>
              <a:rPr lang="en-US" sz="2200" dirty="0"/>
              <a:t>Companies Act 2006 </a:t>
            </a:r>
          </a:p>
          <a:p>
            <a:r>
              <a:rPr lang="en-US" sz="2200" dirty="0"/>
              <a:t>Other statutory obligations  [e.g. s11 CDPA]</a:t>
            </a:r>
          </a:p>
          <a:p>
            <a:r>
              <a:rPr lang="en-US" sz="2200" dirty="0"/>
              <a:t>Duty of disclosure [Item Software?]</a:t>
            </a:r>
          </a:p>
          <a:p>
            <a:r>
              <a:rPr lang="en-US" sz="2200" dirty="0"/>
              <a:t>Obligation of dis-engagement</a:t>
            </a:r>
          </a:p>
          <a:p>
            <a:r>
              <a:rPr lang="en-US" sz="2200" dirty="0"/>
              <a:t>Constructive Trusteeship </a:t>
            </a:r>
          </a:p>
          <a:p>
            <a:r>
              <a:rPr lang="en-US" sz="2200" dirty="0"/>
              <a:t>Accessory Liability </a:t>
            </a:r>
          </a:p>
          <a:p>
            <a:r>
              <a:rPr lang="en-US" sz="2200" dirty="0"/>
              <a:t>Attribution of Knowledge </a:t>
            </a:r>
          </a:p>
          <a:p>
            <a:pPr marL="0" indent="0">
              <a:buNone/>
            </a:pPr>
            <a:r>
              <a:rPr lang="en-US" sz="2200" b="1" dirty="0"/>
              <a:t>Ivey v Genting Casinos UK </a:t>
            </a:r>
          </a:p>
          <a:p>
            <a:pPr marL="0" indent="0">
              <a:buNone/>
            </a:pPr>
            <a:r>
              <a:rPr lang="en-US" sz="2200" b="1" dirty="0"/>
              <a:t>El </a:t>
            </a:r>
            <a:r>
              <a:rPr lang="en-US" sz="2200" b="1" dirty="0" err="1"/>
              <a:t>Ajou</a:t>
            </a:r>
            <a:r>
              <a:rPr lang="en-US" sz="2200" b="1" dirty="0"/>
              <a:t> v Dollar Land Holdings Plc [1994] BCC 143 </a:t>
            </a:r>
          </a:p>
          <a:p>
            <a:pPr marL="0" indent="0">
              <a:buNone/>
            </a:pPr>
            <a:r>
              <a:rPr lang="en-US" sz="2200" b="1" dirty="0"/>
              <a:t>Goyal v Florence Care Ltd [2020] EWHC 659 (Ch)</a:t>
            </a:r>
          </a:p>
          <a:p>
            <a:pPr marL="0" indent="0">
              <a:buNone/>
            </a:pPr>
            <a:endParaRPr lang="en-US" sz="1200" b="1" dirty="0"/>
          </a:p>
        </p:txBody>
      </p:sp>
      <p:sp>
        <p:nvSpPr>
          <p:cNvPr id="4" name="Slide Number Placeholder 3">
            <a:extLst>
              <a:ext uri="{FF2B5EF4-FFF2-40B4-BE49-F238E27FC236}">
                <a16:creationId xmlns:a16="http://schemas.microsoft.com/office/drawing/2014/main" id="{588DFED5-052B-614E-8A0A-C22345AB1AFA}"/>
              </a:ext>
            </a:extLst>
          </p:cNvPr>
          <p:cNvSpPr>
            <a:spLocks noGrp="1"/>
          </p:cNvSpPr>
          <p:nvPr>
            <p:ph type="sldNum" sz="quarter" idx="12"/>
          </p:nvPr>
        </p:nvSpPr>
        <p:spPr/>
        <p:txBody>
          <a:bodyPr/>
          <a:lstStyle/>
          <a:p>
            <a:fld id="{77669218-22C6-FA47-B79A-A68F18F3E745}" type="slidenum">
              <a:rPr lang="en-US" smtClean="0"/>
              <a:t>22</a:t>
            </a:fld>
            <a:endParaRPr lang="en-US"/>
          </a:p>
        </p:txBody>
      </p:sp>
    </p:spTree>
    <p:extLst>
      <p:ext uri="{BB962C8B-B14F-4D97-AF65-F5344CB8AC3E}">
        <p14:creationId xmlns:p14="http://schemas.microsoft.com/office/powerpoint/2010/main" val="2870072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38AA-9AD1-EE40-ABF8-2903F93EB14E}"/>
              </a:ext>
            </a:extLst>
          </p:cNvPr>
          <p:cNvSpPr>
            <a:spLocks noGrp="1"/>
          </p:cNvSpPr>
          <p:nvPr>
            <p:ph type="title"/>
          </p:nvPr>
        </p:nvSpPr>
        <p:spPr/>
        <p:txBody>
          <a:bodyPr/>
          <a:lstStyle/>
          <a:p>
            <a:r>
              <a:rPr lang="en-US" b="1" dirty="0"/>
              <a:t>Potential Causes of action?</a:t>
            </a:r>
          </a:p>
        </p:txBody>
      </p:sp>
      <p:sp>
        <p:nvSpPr>
          <p:cNvPr id="3" name="Content Placeholder 2">
            <a:extLst>
              <a:ext uri="{FF2B5EF4-FFF2-40B4-BE49-F238E27FC236}">
                <a16:creationId xmlns:a16="http://schemas.microsoft.com/office/drawing/2014/main" id="{9CCB0582-7CB4-3846-8489-C18763EBBDBE}"/>
              </a:ext>
            </a:extLst>
          </p:cNvPr>
          <p:cNvSpPr>
            <a:spLocks noGrp="1"/>
          </p:cNvSpPr>
          <p:nvPr>
            <p:ph idx="1"/>
          </p:nvPr>
        </p:nvSpPr>
        <p:spPr/>
        <p:txBody>
          <a:bodyPr/>
          <a:lstStyle/>
          <a:p>
            <a:r>
              <a:rPr lang="en-US" dirty="0"/>
              <a:t>Breach of fiduciary duty / trust</a:t>
            </a:r>
          </a:p>
          <a:p>
            <a:r>
              <a:rPr lang="en-US" dirty="0"/>
              <a:t>Knowing assistance and/or knowing receipt </a:t>
            </a:r>
          </a:p>
          <a:p>
            <a:r>
              <a:rPr lang="en-US" dirty="0"/>
              <a:t>Civil Conspiracy </a:t>
            </a:r>
          </a:p>
          <a:p>
            <a:r>
              <a:rPr lang="en-US" dirty="0"/>
              <a:t>Economic Torts</a:t>
            </a:r>
          </a:p>
          <a:p>
            <a:r>
              <a:rPr lang="en-US" dirty="0"/>
              <a:t>Breach of confidence </a:t>
            </a:r>
          </a:p>
          <a:p>
            <a:r>
              <a:rPr lang="en-US" dirty="0"/>
              <a:t>Passing off</a:t>
            </a:r>
          </a:p>
          <a:p>
            <a:endParaRPr lang="en-US" dirty="0"/>
          </a:p>
        </p:txBody>
      </p:sp>
      <p:sp>
        <p:nvSpPr>
          <p:cNvPr id="4" name="Slide Number Placeholder 3">
            <a:extLst>
              <a:ext uri="{FF2B5EF4-FFF2-40B4-BE49-F238E27FC236}">
                <a16:creationId xmlns:a16="http://schemas.microsoft.com/office/drawing/2014/main" id="{EB5AC7E6-A265-5345-8199-1099DB9F9C05}"/>
              </a:ext>
            </a:extLst>
          </p:cNvPr>
          <p:cNvSpPr>
            <a:spLocks noGrp="1"/>
          </p:cNvSpPr>
          <p:nvPr>
            <p:ph type="sldNum" sz="quarter" idx="12"/>
          </p:nvPr>
        </p:nvSpPr>
        <p:spPr/>
        <p:txBody>
          <a:bodyPr/>
          <a:lstStyle/>
          <a:p>
            <a:fld id="{77669218-22C6-FA47-B79A-A68F18F3E745}" type="slidenum">
              <a:rPr lang="en-US" smtClean="0"/>
              <a:t>23</a:t>
            </a:fld>
            <a:endParaRPr lang="en-US"/>
          </a:p>
        </p:txBody>
      </p:sp>
    </p:spTree>
    <p:extLst>
      <p:ext uri="{BB962C8B-B14F-4D97-AF65-F5344CB8AC3E}">
        <p14:creationId xmlns:p14="http://schemas.microsoft.com/office/powerpoint/2010/main" val="2558129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E2A2A-6790-044D-A05B-63EE0FE04C61}"/>
              </a:ext>
            </a:extLst>
          </p:cNvPr>
          <p:cNvSpPr>
            <a:spLocks noGrp="1"/>
          </p:cNvSpPr>
          <p:nvPr>
            <p:ph type="title"/>
          </p:nvPr>
        </p:nvSpPr>
        <p:spPr/>
        <p:txBody>
          <a:bodyPr/>
          <a:lstStyle/>
          <a:p>
            <a:r>
              <a:rPr lang="en-US" b="1" dirty="0"/>
              <a:t>Prospective Defendants?</a:t>
            </a:r>
          </a:p>
        </p:txBody>
      </p:sp>
      <p:sp>
        <p:nvSpPr>
          <p:cNvPr id="3" name="Content Placeholder 2">
            <a:extLst>
              <a:ext uri="{FF2B5EF4-FFF2-40B4-BE49-F238E27FC236}">
                <a16:creationId xmlns:a16="http://schemas.microsoft.com/office/drawing/2014/main" id="{6D2E3E69-3E9E-0945-B2D4-D8B92714A3AE}"/>
              </a:ext>
            </a:extLst>
          </p:cNvPr>
          <p:cNvSpPr>
            <a:spLocks noGrp="1"/>
          </p:cNvSpPr>
          <p:nvPr>
            <p:ph idx="1"/>
          </p:nvPr>
        </p:nvSpPr>
        <p:spPr/>
        <p:txBody>
          <a:bodyPr/>
          <a:lstStyle/>
          <a:p>
            <a:r>
              <a:rPr lang="en-US" dirty="0"/>
              <a:t>Former employees/officers/directors</a:t>
            </a:r>
          </a:p>
          <a:p>
            <a:r>
              <a:rPr lang="en-US" dirty="0"/>
              <a:t>Their business associates</a:t>
            </a:r>
          </a:p>
          <a:p>
            <a:r>
              <a:rPr lang="en-US" dirty="0"/>
              <a:t>Newly created ventures </a:t>
            </a:r>
          </a:p>
          <a:p>
            <a:r>
              <a:rPr lang="en-US" dirty="0"/>
              <a:t>New employers</a:t>
            </a:r>
          </a:p>
        </p:txBody>
      </p:sp>
      <p:sp>
        <p:nvSpPr>
          <p:cNvPr id="4" name="Slide Number Placeholder 3">
            <a:extLst>
              <a:ext uri="{FF2B5EF4-FFF2-40B4-BE49-F238E27FC236}">
                <a16:creationId xmlns:a16="http://schemas.microsoft.com/office/drawing/2014/main" id="{C467FEFF-58B8-7944-A63E-8830492100EB}"/>
              </a:ext>
            </a:extLst>
          </p:cNvPr>
          <p:cNvSpPr>
            <a:spLocks noGrp="1"/>
          </p:cNvSpPr>
          <p:nvPr>
            <p:ph type="sldNum" sz="quarter" idx="12"/>
          </p:nvPr>
        </p:nvSpPr>
        <p:spPr/>
        <p:txBody>
          <a:bodyPr/>
          <a:lstStyle/>
          <a:p>
            <a:fld id="{77669218-22C6-FA47-B79A-A68F18F3E745}" type="slidenum">
              <a:rPr lang="en-US" smtClean="0"/>
              <a:t>24</a:t>
            </a:fld>
            <a:endParaRPr lang="en-US"/>
          </a:p>
        </p:txBody>
      </p:sp>
    </p:spTree>
    <p:extLst>
      <p:ext uri="{BB962C8B-B14F-4D97-AF65-F5344CB8AC3E}">
        <p14:creationId xmlns:p14="http://schemas.microsoft.com/office/powerpoint/2010/main" val="23238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F1C5-5702-E64A-846D-871F9A046DC2}"/>
              </a:ext>
            </a:extLst>
          </p:cNvPr>
          <p:cNvSpPr>
            <a:spLocks noGrp="1"/>
          </p:cNvSpPr>
          <p:nvPr>
            <p:ph type="title"/>
          </p:nvPr>
        </p:nvSpPr>
        <p:spPr/>
        <p:txBody>
          <a:bodyPr/>
          <a:lstStyle/>
          <a:p>
            <a:r>
              <a:rPr lang="en-US" b="1" dirty="0"/>
              <a:t>A Criminal Perspective?</a:t>
            </a:r>
          </a:p>
        </p:txBody>
      </p:sp>
      <p:sp>
        <p:nvSpPr>
          <p:cNvPr id="3" name="Content Placeholder 2">
            <a:extLst>
              <a:ext uri="{FF2B5EF4-FFF2-40B4-BE49-F238E27FC236}">
                <a16:creationId xmlns:a16="http://schemas.microsoft.com/office/drawing/2014/main" id="{FBB7E50B-2476-664F-9397-3FF7851514FF}"/>
              </a:ext>
            </a:extLst>
          </p:cNvPr>
          <p:cNvSpPr>
            <a:spLocks noGrp="1"/>
          </p:cNvSpPr>
          <p:nvPr>
            <p:ph idx="1"/>
          </p:nvPr>
        </p:nvSpPr>
        <p:spPr/>
        <p:txBody>
          <a:bodyPr/>
          <a:lstStyle/>
          <a:p>
            <a:r>
              <a:rPr lang="en-US" dirty="0"/>
              <a:t>Fraud Offences</a:t>
            </a:r>
          </a:p>
          <a:p>
            <a:r>
              <a:rPr lang="en-US" dirty="0"/>
              <a:t>S1 and 2 of the Computer Misuses Act 1990</a:t>
            </a:r>
          </a:p>
          <a:p>
            <a:r>
              <a:rPr lang="en-US" dirty="0"/>
              <a:t>Directors Disqualification proceedings</a:t>
            </a:r>
          </a:p>
          <a:p>
            <a:r>
              <a:rPr lang="en-US" dirty="0"/>
              <a:t>Confiscation Orders</a:t>
            </a:r>
          </a:p>
          <a:p>
            <a:pPr marL="0" indent="0">
              <a:buNone/>
            </a:pPr>
            <a:endParaRPr lang="en-US" dirty="0"/>
          </a:p>
          <a:p>
            <a:pPr marL="0" indent="0">
              <a:buNone/>
            </a:pPr>
            <a:r>
              <a:rPr lang="en-US" sz="1200" b="1" dirty="0"/>
              <a:t>R v </a:t>
            </a:r>
            <a:r>
              <a:rPr lang="en-US" sz="1200" b="1" dirty="0" err="1"/>
              <a:t>Asplin</a:t>
            </a:r>
            <a:r>
              <a:rPr lang="en-US" sz="1200" b="1" dirty="0"/>
              <a:t>, Kearns and Jones [2021] EWCA Crim 1313</a:t>
            </a:r>
          </a:p>
          <a:p>
            <a:pPr marL="0" indent="0">
              <a:buNone/>
            </a:pPr>
            <a:r>
              <a:rPr lang="en-US" sz="1200" b="1" dirty="0"/>
              <a:t>R v Sally Anne Jones [2021] EWCA Crim 1195</a:t>
            </a:r>
          </a:p>
          <a:p>
            <a:pPr marL="0" indent="0">
              <a:buNone/>
            </a:pPr>
            <a:r>
              <a:rPr lang="en-US" sz="1200" b="1" dirty="0"/>
              <a:t>R v Martin [2013] EWCA Crim 1420</a:t>
            </a:r>
          </a:p>
        </p:txBody>
      </p:sp>
      <p:sp>
        <p:nvSpPr>
          <p:cNvPr id="4" name="Slide Number Placeholder 3">
            <a:extLst>
              <a:ext uri="{FF2B5EF4-FFF2-40B4-BE49-F238E27FC236}">
                <a16:creationId xmlns:a16="http://schemas.microsoft.com/office/drawing/2014/main" id="{BEDE803B-CA51-4143-B365-21D5AD8DEA72}"/>
              </a:ext>
            </a:extLst>
          </p:cNvPr>
          <p:cNvSpPr>
            <a:spLocks noGrp="1"/>
          </p:cNvSpPr>
          <p:nvPr>
            <p:ph type="sldNum" sz="quarter" idx="12"/>
          </p:nvPr>
        </p:nvSpPr>
        <p:spPr/>
        <p:txBody>
          <a:bodyPr/>
          <a:lstStyle/>
          <a:p>
            <a:fld id="{77669218-22C6-FA47-B79A-A68F18F3E745}" type="slidenum">
              <a:rPr lang="en-US" smtClean="0"/>
              <a:t>25</a:t>
            </a:fld>
            <a:endParaRPr lang="en-US"/>
          </a:p>
        </p:txBody>
      </p:sp>
    </p:spTree>
    <p:extLst>
      <p:ext uri="{BB962C8B-B14F-4D97-AF65-F5344CB8AC3E}">
        <p14:creationId xmlns:p14="http://schemas.microsoft.com/office/powerpoint/2010/main" val="473652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21DA1A-B82E-5C45-910E-2E1D5EA5D4F6}"/>
              </a:ext>
            </a:extLst>
          </p:cNvPr>
          <p:cNvSpPr>
            <a:spLocks noGrp="1"/>
          </p:cNvSpPr>
          <p:nvPr>
            <p:ph type="sldNum" sz="quarter" idx="12"/>
          </p:nvPr>
        </p:nvSpPr>
        <p:spPr/>
        <p:txBody>
          <a:bodyPr/>
          <a:lstStyle/>
          <a:p>
            <a:fld id="{77669218-22C6-FA47-B79A-A68F18F3E745}" type="slidenum">
              <a:rPr lang="en-US" smtClean="0"/>
              <a:t>26</a:t>
            </a:fld>
            <a:endParaRPr lang="en-US"/>
          </a:p>
        </p:txBody>
      </p:sp>
      <p:sp>
        <p:nvSpPr>
          <p:cNvPr id="3" name="TextBox 2">
            <a:extLst>
              <a:ext uri="{FF2B5EF4-FFF2-40B4-BE49-F238E27FC236}">
                <a16:creationId xmlns:a16="http://schemas.microsoft.com/office/drawing/2014/main" id="{2035DAA3-E85E-B14A-9F58-9D66063824A2}"/>
              </a:ext>
            </a:extLst>
          </p:cNvPr>
          <p:cNvSpPr txBox="1"/>
          <p:nvPr/>
        </p:nvSpPr>
        <p:spPr>
          <a:xfrm>
            <a:off x="3264061" y="3854370"/>
            <a:ext cx="2383986" cy="369332"/>
          </a:xfrm>
          <a:prstGeom prst="rect">
            <a:avLst/>
          </a:prstGeom>
          <a:noFill/>
        </p:spPr>
        <p:txBody>
          <a:bodyPr wrap="none" rtlCol="0">
            <a:spAutoFit/>
          </a:bodyPr>
          <a:lstStyle/>
          <a:p>
            <a:r>
              <a:rPr lang="en-US" b="1" dirty="0">
                <a:solidFill>
                  <a:srgbClr val="C00000"/>
                </a:solidFill>
              </a:rPr>
              <a:t>A Regulatory View?</a:t>
            </a:r>
          </a:p>
        </p:txBody>
      </p:sp>
    </p:spTree>
    <p:extLst>
      <p:ext uri="{BB962C8B-B14F-4D97-AF65-F5344CB8AC3E}">
        <p14:creationId xmlns:p14="http://schemas.microsoft.com/office/powerpoint/2010/main" val="1878155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37BB-4544-DA46-A3DB-C8D1B8C3A06B}"/>
              </a:ext>
            </a:extLst>
          </p:cNvPr>
          <p:cNvSpPr>
            <a:spLocks noGrp="1"/>
          </p:cNvSpPr>
          <p:nvPr>
            <p:ph type="title"/>
          </p:nvPr>
        </p:nvSpPr>
        <p:spPr/>
        <p:txBody>
          <a:bodyPr/>
          <a:lstStyle/>
          <a:p>
            <a:r>
              <a:rPr lang="en-US" b="1" dirty="0"/>
              <a:t>Jurisdiction and duty to refer?</a:t>
            </a:r>
          </a:p>
        </p:txBody>
      </p:sp>
      <p:sp>
        <p:nvSpPr>
          <p:cNvPr id="3" name="Content Placeholder 2">
            <a:extLst>
              <a:ext uri="{FF2B5EF4-FFF2-40B4-BE49-F238E27FC236}">
                <a16:creationId xmlns:a16="http://schemas.microsoft.com/office/drawing/2014/main" id="{B94CA191-23DA-C741-A978-81AE7E66AE3B}"/>
              </a:ext>
            </a:extLst>
          </p:cNvPr>
          <p:cNvSpPr>
            <a:spLocks noGrp="1"/>
          </p:cNvSpPr>
          <p:nvPr>
            <p:ph idx="1"/>
          </p:nvPr>
        </p:nvSpPr>
        <p:spPr/>
        <p:txBody>
          <a:bodyPr>
            <a:normAutofit lnSpcReduction="10000"/>
          </a:bodyPr>
          <a:lstStyle/>
          <a:p>
            <a:r>
              <a:rPr lang="en-US" dirty="0"/>
              <a:t>Which regulatory body [e.g. FCA/ICO]</a:t>
            </a:r>
          </a:p>
          <a:p>
            <a:r>
              <a:rPr lang="en-US" dirty="0"/>
              <a:t>Criteria for eligibility/participation in the sector</a:t>
            </a:r>
          </a:p>
          <a:p>
            <a:r>
              <a:rPr lang="en-US" dirty="0"/>
              <a:t>Standards of conduct </a:t>
            </a:r>
          </a:p>
          <a:p>
            <a:r>
              <a:rPr lang="en-US" dirty="0"/>
              <a:t>Prima facie evidence of breach </a:t>
            </a:r>
          </a:p>
          <a:p>
            <a:r>
              <a:rPr lang="en-US" dirty="0"/>
              <a:t>Threshold for referral </a:t>
            </a:r>
          </a:p>
          <a:p>
            <a:r>
              <a:rPr lang="en-US" dirty="0"/>
              <a:t>The author of the referral</a:t>
            </a:r>
          </a:p>
          <a:p>
            <a:endParaRPr lang="en-US" dirty="0"/>
          </a:p>
          <a:p>
            <a:pPr marL="0" indent="0">
              <a:buNone/>
            </a:pPr>
            <a:r>
              <a:rPr lang="en-US" sz="1300" b="1" dirty="0"/>
              <a:t>White v Southampton University Hospitals NHS Trust [2011] EWHC 825</a:t>
            </a:r>
          </a:p>
        </p:txBody>
      </p:sp>
      <p:sp>
        <p:nvSpPr>
          <p:cNvPr id="4" name="Slide Number Placeholder 3">
            <a:extLst>
              <a:ext uri="{FF2B5EF4-FFF2-40B4-BE49-F238E27FC236}">
                <a16:creationId xmlns:a16="http://schemas.microsoft.com/office/drawing/2014/main" id="{7E195D69-89B1-5F45-9011-F0A340508A9D}"/>
              </a:ext>
            </a:extLst>
          </p:cNvPr>
          <p:cNvSpPr>
            <a:spLocks noGrp="1"/>
          </p:cNvSpPr>
          <p:nvPr>
            <p:ph type="sldNum" sz="quarter" idx="12"/>
          </p:nvPr>
        </p:nvSpPr>
        <p:spPr/>
        <p:txBody>
          <a:bodyPr/>
          <a:lstStyle/>
          <a:p>
            <a:fld id="{77669218-22C6-FA47-B79A-A68F18F3E745}" type="slidenum">
              <a:rPr lang="en-US" smtClean="0"/>
              <a:t>27</a:t>
            </a:fld>
            <a:endParaRPr lang="en-US"/>
          </a:p>
        </p:txBody>
      </p:sp>
    </p:spTree>
    <p:extLst>
      <p:ext uri="{BB962C8B-B14F-4D97-AF65-F5344CB8AC3E}">
        <p14:creationId xmlns:p14="http://schemas.microsoft.com/office/powerpoint/2010/main" val="1865951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740278-F02D-C149-89FD-5F9715A33BB1}"/>
              </a:ext>
            </a:extLst>
          </p:cNvPr>
          <p:cNvSpPr>
            <a:spLocks noGrp="1"/>
          </p:cNvSpPr>
          <p:nvPr>
            <p:ph type="sldNum" sz="quarter" idx="12"/>
          </p:nvPr>
        </p:nvSpPr>
        <p:spPr/>
        <p:txBody>
          <a:bodyPr/>
          <a:lstStyle/>
          <a:p>
            <a:fld id="{77669218-22C6-FA47-B79A-A68F18F3E745}" type="slidenum">
              <a:rPr lang="en-US" smtClean="0"/>
              <a:t>28</a:t>
            </a:fld>
            <a:endParaRPr lang="en-US"/>
          </a:p>
        </p:txBody>
      </p:sp>
      <p:sp>
        <p:nvSpPr>
          <p:cNvPr id="5" name="TextBox 4">
            <a:extLst>
              <a:ext uri="{FF2B5EF4-FFF2-40B4-BE49-F238E27FC236}">
                <a16:creationId xmlns:a16="http://schemas.microsoft.com/office/drawing/2014/main" id="{B4472F7D-72A2-4F48-9D8C-6A156CC89FE9}"/>
              </a:ext>
            </a:extLst>
          </p:cNvPr>
          <p:cNvSpPr txBox="1"/>
          <p:nvPr/>
        </p:nvSpPr>
        <p:spPr>
          <a:xfrm>
            <a:off x="2286000" y="3247227"/>
            <a:ext cx="4572000" cy="369332"/>
          </a:xfrm>
          <a:prstGeom prst="rect">
            <a:avLst/>
          </a:prstGeom>
          <a:noFill/>
        </p:spPr>
        <p:txBody>
          <a:bodyPr wrap="square">
            <a:spAutoFit/>
          </a:bodyPr>
          <a:lstStyle/>
          <a:p>
            <a:r>
              <a:rPr lang="en-US" b="1" dirty="0">
                <a:solidFill>
                  <a:srgbClr val="C00000"/>
                </a:solidFill>
              </a:rPr>
              <a:t>Practice Strategy?</a:t>
            </a:r>
          </a:p>
        </p:txBody>
      </p:sp>
    </p:spTree>
    <p:extLst>
      <p:ext uri="{BB962C8B-B14F-4D97-AF65-F5344CB8AC3E}">
        <p14:creationId xmlns:p14="http://schemas.microsoft.com/office/powerpoint/2010/main" val="855152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56F6C-14A4-444D-8332-4EBBEE8FDD44}"/>
              </a:ext>
            </a:extLst>
          </p:cNvPr>
          <p:cNvSpPr>
            <a:spLocks noGrp="1"/>
          </p:cNvSpPr>
          <p:nvPr>
            <p:ph type="title"/>
          </p:nvPr>
        </p:nvSpPr>
        <p:spPr/>
        <p:txBody>
          <a:bodyPr/>
          <a:lstStyle/>
          <a:p>
            <a:r>
              <a:rPr lang="en-US" b="1" dirty="0"/>
              <a:t>The Way Ahead?</a:t>
            </a:r>
          </a:p>
        </p:txBody>
      </p:sp>
      <p:sp>
        <p:nvSpPr>
          <p:cNvPr id="3" name="Content Placeholder 2">
            <a:extLst>
              <a:ext uri="{FF2B5EF4-FFF2-40B4-BE49-F238E27FC236}">
                <a16:creationId xmlns:a16="http://schemas.microsoft.com/office/drawing/2014/main" id="{8F202897-2517-C845-8DCE-0A1FF0F15F43}"/>
              </a:ext>
            </a:extLst>
          </p:cNvPr>
          <p:cNvSpPr>
            <a:spLocks noGrp="1"/>
          </p:cNvSpPr>
          <p:nvPr>
            <p:ph idx="1"/>
          </p:nvPr>
        </p:nvSpPr>
        <p:spPr/>
        <p:txBody>
          <a:bodyPr/>
          <a:lstStyle/>
          <a:p>
            <a:r>
              <a:rPr lang="en-US" dirty="0"/>
              <a:t>A shift to proprietary remedies? </a:t>
            </a:r>
          </a:p>
          <a:p>
            <a:r>
              <a:rPr lang="en-US" dirty="0"/>
              <a:t>Increasing client awareness?</a:t>
            </a:r>
          </a:p>
          <a:p>
            <a:r>
              <a:rPr lang="en-US" dirty="0"/>
              <a:t>Audit client protection as an aspect of corporate governance? </a:t>
            </a:r>
          </a:p>
          <a:p>
            <a:r>
              <a:rPr lang="en-US" dirty="0"/>
              <a:t>Enhancing the policies and procedures adopted by clients? </a:t>
            </a:r>
          </a:p>
          <a:p>
            <a:r>
              <a:rPr lang="en-US" dirty="0"/>
              <a:t>A more proactive and clearly defined control of information as a corporate asset?</a:t>
            </a:r>
          </a:p>
        </p:txBody>
      </p:sp>
      <p:sp>
        <p:nvSpPr>
          <p:cNvPr id="4" name="Slide Number Placeholder 3">
            <a:extLst>
              <a:ext uri="{FF2B5EF4-FFF2-40B4-BE49-F238E27FC236}">
                <a16:creationId xmlns:a16="http://schemas.microsoft.com/office/drawing/2014/main" id="{930AE5E1-5F06-E14D-84FA-9374E5D5577F}"/>
              </a:ext>
            </a:extLst>
          </p:cNvPr>
          <p:cNvSpPr>
            <a:spLocks noGrp="1"/>
          </p:cNvSpPr>
          <p:nvPr>
            <p:ph type="sldNum" sz="quarter" idx="12"/>
          </p:nvPr>
        </p:nvSpPr>
        <p:spPr/>
        <p:txBody>
          <a:bodyPr/>
          <a:lstStyle/>
          <a:p>
            <a:fld id="{77669218-22C6-FA47-B79A-A68F18F3E745}" type="slidenum">
              <a:rPr lang="en-US" smtClean="0"/>
              <a:t>29</a:t>
            </a:fld>
            <a:endParaRPr lang="en-US"/>
          </a:p>
        </p:txBody>
      </p:sp>
    </p:spTree>
    <p:extLst>
      <p:ext uri="{BB962C8B-B14F-4D97-AF65-F5344CB8AC3E}">
        <p14:creationId xmlns:p14="http://schemas.microsoft.com/office/powerpoint/2010/main" val="64243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09BB4A-2A25-FA4B-8D63-014828DDED79}"/>
              </a:ext>
            </a:extLst>
          </p:cNvPr>
          <p:cNvSpPr>
            <a:spLocks noGrp="1"/>
          </p:cNvSpPr>
          <p:nvPr>
            <p:ph type="title"/>
          </p:nvPr>
        </p:nvSpPr>
        <p:spPr/>
        <p:txBody>
          <a:bodyPr anchor="b">
            <a:normAutofit/>
          </a:bodyPr>
          <a:lstStyle/>
          <a:p>
            <a:r>
              <a:rPr lang="en-US" b="1" dirty="0"/>
              <a:t>Market Forces?</a:t>
            </a:r>
          </a:p>
        </p:txBody>
      </p:sp>
      <p:sp>
        <p:nvSpPr>
          <p:cNvPr id="7" name="Content Placeholder 6">
            <a:extLst>
              <a:ext uri="{FF2B5EF4-FFF2-40B4-BE49-F238E27FC236}">
                <a16:creationId xmlns:a16="http://schemas.microsoft.com/office/drawing/2014/main" id="{66F9D57D-F4E0-5643-9DEE-775BF23AC35D}"/>
              </a:ext>
            </a:extLst>
          </p:cNvPr>
          <p:cNvSpPr>
            <a:spLocks noGrp="1"/>
          </p:cNvSpPr>
          <p:nvPr>
            <p:ph idx="1"/>
          </p:nvPr>
        </p:nvSpPr>
        <p:spPr/>
        <p:txBody>
          <a:bodyPr>
            <a:normAutofit fontScale="92500" lnSpcReduction="10000"/>
          </a:bodyPr>
          <a:lstStyle/>
          <a:p>
            <a:pPr>
              <a:lnSpc>
                <a:spcPct val="90000"/>
              </a:lnSpc>
            </a:pPr>
            <a:r>
              <a:rPr lang="en-GB" sz="1700" b="1" dirty="0"/>
              <a:t>Department for Business, Energy and Industrial Strategy </a:t>
            </a:r>
            <a:r>
              <a:rPr lang="en-US" sz="1600" b="1" dirty="0"/>
              <a:t>Government Consultation on Non-Compete Clauses [Dec 2020-Feb 2021]:</a:t>
            </a:r>
          </a:p>
          <a:p>
            <a:pPr marL="0" indent="0" algn="just">
              <a:lnSpc>
                <a:spcPct val="90000"/>
              </a:lnSpc>
              <a:buNone/>
            </a:pPr>
            <a:r>
              <a:rPr lang="en-GB" sz="1600" dirty="0"/>
              <a:t>“In 2016 the Government published a Call for Evidence to better understand how non-compete clauses are used and why, and to look at their prevalence in the UK and the benefits and disadvantages associated with them. Although the Government did not take forward any actions at that time, Covid-19 has had a profound impact on the labour market and the Government is looking </a:t>
            </a:r>
            <a:r>
              <a:rPr lang="en-GB" sz="1600" b="1" dirty="0"/>
              <a:t>at measures to unleash innovation, create the conditions for new jobs and increase competition</a:t>
            </a:r>
            <a:r>
              <a:rPr lang="en-GB" sz="1600" dirty="0"/>
              <a:t>. That is why we are now seeking views on options to reform non-compete clauses. </a:t>
            </a:r>
          </a:p>
          <a:p>
            <a:pPr marL="0" indent="0" algn="just">
              <a:lnSpc>
                <a:spcPct val="90000"/>
              </a:lnSpc>
              <a:buNone/>
            </a:pPr>
            <a:r>
              <a:rPr lang="en-GB" sz="1600" dirty="0"/>
              <a:t>and</a:t>
            </a:r>
          </a:p>
          <a:p>
            <a:pPr marL="0" indent="0" algn="just">
              <a:lnSpc>
                <a:spcPct val="90000"/>
              </a:lnSpc>
              <a:buNone/>
            </a:pPr>
            <a:r>
              <a:rPr lang="en-GB" sz="1700" dirty="0"/>
              <a:t>” We are also seeking views on </a:t>
            </a:r>
            <a:r>
              <a:rPr lang="en-GB" sz="1700" b="1" dirty="0"/>
              <a:t>an alternative option </a:t>
            </a:r>
            <a:r>
              <a:rPr lang="en-GB" sz="1700" dirty="0"/>
              <a:t>to make post-termination, non-compete clauses in contracts of employment unenforceable.” </a:t>
            </a:r>
          </a:p>
          <a:p>
            <a:pPr marL="0" indent="0">
              <a:lnSpc>
                <a:spcPct val="90000"/>
              </a:lnSpc>
              <a:buNone/>
            </a:pPr>
            <a:endParaRPr lang="en-GB" sz="1600" dirty="0"/>
          </a:p>
          <a:p>
            <a:pPr>
              <a:lnSpc>
                <a:spcPct val="90000"/>
              </a:lnSpc>
            </a:pPr>
            <a:endParaRPr lang="en-US" sz="1600" dirty="0"/>
          </a:p>
        </p:txBody>
      </p:sp>
      <p:sp>
        <p:nvSpPr>
          <p:cNvPr id="5" name="Slide Number Placeholder 4">
            <a:extLst>
              <a:ext uri="{FF2B5EF4-FFF2-40B4-BE49-F238E27FC236}">
                <a16:creationId xmlns:a16="http://schemas.microsoft.com/office/drawing/2014/main" id="{0A9BC3F1-C48B-0349-907F-5567624359AB}"/>
              </a:ext>
            </a:extLst>
          </p:cNvPr>
          <p:cNvSpPr>
            <a:spLocks noGrp="1"/>
          </p:cNvSpPr>
          <p:nvPr>
            <p:ph type="sldNum" sz="quarter" idx="12"/>
          </p:nvPr>
        </p:nvSpPr>
        <p:spPr/>
        <p:txBody>
          <a:bodyPr anchor="ctr">
            <a:normAutofit/>
          </a:bodyPr>
          <a:lstStyle/>
          <a:p>
            <a:pPr>
              <a:lnSpc>
                <a:spcPct val="90000"/>
              </a:lnSpc>
              <a:spcAft>
                <a:spcPts val="600"/>
              </a:spcAft>
            </a:pPr>
            <a:fld id="{77669218-22C6-FA47-B79A-A68F18F3E745}" type="slidenum">
              <a:rPr lang="en-US" sz="1900" smtClean="0"/>
              <a:pPr>
                <a:lnSpc>
                  <a:spcPct val="90000"/>
                </a:lnSpc>
                <a:spcAft>
                  <a:spcPts val="600"/>
                </a:spcAft>
              </a:pPr>
              <a:t>3</a:t>
            </a:fld>
            <a:endParaRPr lang="en-US" sz="1900"/>
          </a:p>
        </p:txBody>
      </p:sp>
    </p:spTree>
    <p:extLst>
      <p:ext uri="{BB962C8B-B14F-4D97-AF65-F5344CB8AC3E}">
        <p14:creationId xmlns:p14="http://schemas.microsoft.com/office/powerpoint/2010/main" val="3935638780"/>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6F52F0-0BA5-5C43-B7D9-EDEB779F62CD}"/>
              </a:ext>
            </a:extLst>
          </p:cNvPr>
          <p:cNvSpPr>
            <a:spLocks noGrp="1"/>
          </p:cNvSpPr>
          <p:nvPr>
            <p:ph type="sldNum" sz="quarter" idx="12"/>
          </p:nvPr>
        </p:nvSpPr>
        <p:spPr/>
        <p:txBody>
          <a:bodyPr/>
          <a:lstStyle/>
          <a:p>
            <a:fld id="{77669218-22C6-FA47-B79A-A68F18F3E745}" type="slidenum">
              <a:rPr lang="en-US" smtClean="0"/>
              <a:t>30</a:t>
            </a:fld>
            <a:endParaRPr lang="en-US"/>
          </a:p>
        </p:txBody>
      </p:sp>
      <p:sp>
        <p:nvSpPr>
          <p:cNvPr id="3" name="TextBox 2">
            <a:extLst>
              <a:ext uri="{FF2B5EF4-FFF2-40B4-BE49-F238E27FC236}">
                <a16:creationId xmlns:a16="http://schemas.microsoft.com/office/drawing/2014/main" id="{A12F3F3F-8179-2142-8AFE-F31D1FDA008D}"/>
              </a:ext>
            </a:extLst>
          </p:cNvPr>
          <p:cNvSpPr txBox="1"/>
          <p:nvPr/>
        </p:nvSpPr>
        <p:spPr>
          <a:xfrm>
            <a:off x="3622876" y="3391382"/>
            <a:ext cx="1750800" cy="369332"/>
          </a:xfrm>
          <a:prstGeom prst="rect">
            <a:avLst/>
          </a:prstGeom>
          <a:noFill/>
        </p:spPr>
        <p:txBody>
          <a:bodyPr wrap="none" rtlCol="0">
            <a:spAutoFit/>
          </a:bodyPr>
          <a:lstStyle/>
          <a:p>
            <a:r>
              <a:rPr lang="en-US" b="1" dirty="0">
                <a:solidFill>
                  <a:srgbClr val="C00000"/>
                </a:solidFill>
              </a:rPr>
              <a:t>Case Studies?</a:t>
            </a:r>
          </a:p>
        </p:txBody>
      </p:sp>
    </p:spTree>
    <p:extLst>
      <p:ext uri="{BB962C8B-B14F-4D97-AF65-F5344CB8AC3E}">
        <p14:creationId xmlns:p14="http://schemas.microsoft.com/office/powerpoint/2010/main" val="1386465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8B15-F58A-B848-B38A-D203C8A9EF1A}"/>
              </a:ext>
            </a:extLst>
          </p:cNvPr>
          <p:cNvSpPr>
            <a:spLocks noGrp="1"/>
          </p:cNvSpPr>
          <p:nvPr>
            <p:ph type="title"/>
          </p:nvPr>
        </p:nvSpPr>
        <p:spPr/>
        <p:txBody>
          <a:bodyPr/>
          <a:lstStyle/>
          <a:p>
            <a:r>
              <a:rPr lang="en-US" b="1" dirty="0"/>
              <a:t>Case 1</a:t>
            </a:r>
          </a:p>
        </p:txBody>
      </p:sp>
      <p:sp>
        <p:nvSpPr>
          <p:cNvPr id="3" name="Content Placeholder 2">
            <a:extLst>
              <a:ext uri="{FF2B5EF4-FFF2-40B4-BE49-F238E27FC236}">
                <a16:creationId xmlns:a16="http://schemas.microsoft.com/office/drawing/2014/main" id="{B5831808-6A83-BE43-865C-7AAD091F6BE9}"/>
              </a:ext>
            </a:extLst>
          </p:cNvPr>
          <p:cNvSpPr>
            <a:spLocks noGrp="1"/>
          </p:cNvSpPr>
          <p:nvPr>
            <p:ph idx="1"/>
          </p:nvPr>
        </p:nvSpPr>
        <p:spPr/>
        <p:txBody>
          <a:bodyPr>
            <a:normAutofit fontScale="70000" lnSpcReduction="20000"/>
          </a:bodyPr>
          <a:lstStyle/>
          <a:p>
            <a:pPr algn="just"/>
            <a:r>
              <a:rPr lang="en-US" dirty="0"/>
              <a:t>Newco Ltd was incorporated in 2019. It is concerned in the marketing of IT related services. It comprises a board of 2 director investors and 7 full time employees; each of whom has a client account facing role. Six employees report to a senior Manager (</a:t>
            </a:r>
            <a:r>
              <a:rPr lang="en-US" b="1" dirty="0"/>
              <a:t>Saville</a:t>
            </a:r>
            <a:r>
              <a:rPr lang="en-US" dirty="0"/>
              <a:t>); who is not a director. He reports to the Board and has been tasked with development of the market profile and recruitment of key personnel.</a:t>
            </a:r>
          </a:p>
          <a:p>
            <a:pPr marL="0" indent="0" algn="just">
              <a:buNone/>
            </a:pPr>
            <a:r>
              <a:rPr lang="en-US" dirty="0"/>
              <a:t>Saville is approached by a client with a suggestion that he should form his own company and bring a couple of colleagues with him to service the client on an exclusive sub-contract basis.  Saville discusses the opportunity with 2 colleagues (Sly and Slope). They agree to join forces and proceed to incorporate their new vehicle: Mist Contracting Ltd.  The directors of Newco did not issue contracts and did not believe non-compete clauses were necessary because they were friends. </a:t>
            </a:r>
          </a:p>
          <a:p>
            <a:pPr marL="0" indent="0" algn="just">
              <a:buNone/>
            </a:pPr>
            <a:r>
              <a:rPr lang="en-US" dirty="0"/>
              <a:t>1.	What advice would you give Newco? </a:t>
            </a:r>
          </a:p>
          <a:p>
            <a:pPr marL="0" indent="0" algn="just">
              <a:buNone/>
            </a:pPr>
            <a:r>
              <a:rPr lang="en-US" dirty="0"/>
              <a:t>2.	What procedural causes of action might you  have in mind? </a:t>
            </a:r>
          </a:p>
          <a:p>
            <a:pPr marL="0" indent="0" algn="just">
              <a:buNone/>
            </a:pPr>
            <a:endParaRPr lang="en-US" dirty="0"/>
          </a:p>
        </p:txBody>
      </p:sp>
      <p:sp>
        <p:nvSpPr>
          <p:cNvPr id="4" name="Slide Number Placeholder 3">
            <a:extLst>
              <a:ext uri="{FF2B5EF4-FFF2-40B4-BE49-F238E27FC236}">
                <a16:creationId xmlns:a16="http://schemas.microsoft.com/office/drawing/2014/main" id="{DE57DD51-CB2D-EC45-8B33-BEEB1BB104D9}"/>
              </a:ext>
            </a:extLst>
          </p:cNvPr>
          <p:cNvSpPr>
            <a:spLocks noGrp="1"/>
          </p:cNvSpPr>
          <p:nvPr>
            <p:ph type="sldNum" sz="quarter" idx="12"/>
          </p:nvPr>
        </p:nvSpPr>
        <p:spPr/>
        <p:txBody>
          <a:bodyPr/>
          <a:lstStyle/>
          <a:p>
            <a:fld id="{77669218-22C6-FA47-B79A-A68F18F3E745}" type="slidenum">
              <a:rPr lang="en-US" smtClean="0"/>
              <a:t>31</a:t>
            </a:fld>
            <a:endParaRPr lang="en-US"/>
          </a:p>
        </p:txBody>
      </p:sp>
    </p:spTree>
    <p:extLst>
      <p:ext uri="{BB962C8B-B14F-4D97-AF65-F5344CB8AC3E}">
        <p14:creationId xmlns:p14="http://schemas.microsoft.com/office/powerpoint/2010/main" val="1890769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2859-1BEA-8F42-9307-DDAF98FDF1D7}"/>
              </a:ext>
            </a:extLst>
          </p:cNvPr>
          <p:cNvSpPr>
            <a:spLocks noGrp="1"/>
          </p:cNvSpPr>
          <p:nvPr>
            <p:ph type="title"/>
          </p:nvPr>
        </p:nvSpPr>
        <p:spPr/>
        <p:txBody>
          <a:bodyPr/>
          <a:lstStyle/>
          <a:p>
            <a:r>
              <a:rPr lang="en-US" b="1" dirty="0"/>
              <a:t>Case 2</a:t>
            </a:r>
          </a:p>
        </p:txBody>
      </p:sp>
      <p:sp>
        <p:nvSpPr>
          <p:cNvPr id="3" name="Content Placeholder 2">
            <a:extLst>
              <a:ext uri="{FF2B5EF4-FFF2-40B4-BE49-F238E27FC236}">
                <a16:creationId xmlns:a16="http://schemas.microsoft.com/office/drawing/2014/main" id="{D80953A1-158C-5D45-86A0-B0280A39321F}"/>
              </a:ext>
            </a:extLst>
          </p:cNvPr>
          <p:cNvSpPr>
            <a:spLocks noGrp="1"/>
          </p:cNvSpPr>
          <p:nvPr>
            <p:ph idx="1"/>
          </p:nvPr>
        </p:nvSpPr>
        <p:spPr/>
        <p:txBody>
          <a:bodyPr>
            <a:normAutofit fontScale="85000" lnSpcReduction="10000"/>
          </a:bodyPr>
          <a:lstStyle/>
          <a:p>
            <a:pPr algn="just"/>
            <a:r>
              <a:rPr lang="en-US" dirty="0"/>
              <a:t>Jones is a qualified accountant. He works for ABC Accounting Ltd. He is a senior employee who manages accounts and has direct contact with clients upon a week by week basis. Refused his annual bonus, he decides to set up a rival business and approaches a number of clients with his proposal. His notice period is 6 months. There is a provision of garden leave for the entirety of the notice period. There is a non-compete provision for a period of 12 months and a geographical radius of 12 months from any office of ABC. Jones is still employed. He has not been placed on garden leave; although he gave notice of resignation 3 months ago. </a:t>
            </a:r>
          </a:p>
          <a:p>
            <a:pPr marL="0" indent="0" algn="just">
              <a:buNone/>
            </a:pPr>
            <a:r>
              <a:rPr lang="en-US" dirty="0"/>
              <a:t>What factors might influence your advice to ABC concerning the protective measures, including proceedings available to pre-empt loss of client(s). </a:t>
            </a:r>
          </a:p>
        </p:txBody>
      </p:sp>
      <p:sp>
        <p:nvSpPr>
          <p:cNvPr id="4" name="Slide Number Placeholder 3">
            <a:extLst>
              <a:ext uri="{FF2B5EF4-FFF2-40B4-BE49-F238E27FC236}">
                <a16:creationId xmlns:a16="http://schemas.microsoft.com/office/drawing/2014/main" id="{F0AE0425-A760-FA4F-8F28-35F891586DE8}"/>
              </a:ext>
            </a:extLst>
          </p:cNvPr>
          <p:cNvSpPr>
            <a:spLocks noGrp="1"/>
          </p:cNvSpPr>
          <p:nvPr>
            <p:ph type="sldNum" sz="quarter" idx="12"/>
          </p:nvPr>
        </p:nvSpPr>
        <p:spPr/>
        <p:txBody>
          <a:bodyPr/>
          <a:lstStyle/>
          <a:p>
            <a:fld id="{77669218-22C6-FA47-B79A-A68F18F3E745}" type="slidenum">
              <a:rPr lang="en-US" smtClean="0"/>
              <a:t>32</a:t>
            </a:fld>
            <a:endParaRPr lang="en-US"/>
          </a:p>
        </p:txBody>
      </p:sp>
    </p:spTree>
    <p:extLst>
      <p:ext uri="{BB962C8B-B14F-4D97-AF65-F5344CB8AC3E}">
        <p14:creationId xmlns:p14="http://schemas.microsoft.com/office/powerpoint/2010/main" val="620704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D8992-9026-3E40-9B49-C7208F3F140B}"/>
              </a:ext>
            </a:extLst>
          </p:cNvPr>
          <p:cNvSpPr>
            <a:spLocks noGrp="1"/>
          </p:cNvSpPr>
          <p:nvPr>
            <p:ph type="title"/>
          </p:nvPr>
        </p:nvSpPr>
        <p:spPr/>
        <p:txBody>
          <a:bodyPr/>
          <a:lstStyle/>
          <a:p>
            <a:r>
              <a:rPr lang="en-US" b="1" dirty="0"/>
              <a:t>Case 3?</a:t>
            </a:r>
            <a:r>
              <a:rPr lang="en-US" dirty="0"/>
              <a:t>	</a:t>
            </a:r>
          </a:p>
        </p:txBody>
      </p:sp>
      <p:sp>
        <p:nvSpPr>
          <p:cNvPr id="3" name="Content Placeholder 2">
            <a:extLst>
              <a:ext uri="{FF2B5EF4-FFF2-40B4-BE49-F238E27FC236}">
                <a16:creationId xmlns:a16="http://schemas.microsoft.com/office/drawing/2014/main" id="{139329C3-07E5-8045-B250-C9191DBE67C9}"/>
              </a:ext>
            </a:extLst>
          </p:cNvPr>
          <p:cNvSpPr>
            <a:spLocks noGrp="1"/>
          </p:cNvSpPr>
          <p:nvPr>
            <p:ph idx="1"/>
          </p:nvPr>
        </p:nvSpPr>
        <p:spPr/>
        <p:txBody>
          <a:bodyPr>
            <a:normAutofit fontScale="77500" lnSpcReduction="20000"/>
          </a:bodyPr>
          <a:lstStyle/>
          <a:p>
            <a:pPr algn="just"/>
            <a:r>
              <a:rPr lang="en-US" dirty="0"/>
              <a:t>Fred is a “partner” in Random House Accounting Ltd. It is agreed that he no longer fits the practice profile and he is to leave the practice in 3 months time. There have been extensive ‘without prejudice’ discussions between Fred and his “partners” with a view to permitting him to take a number of clients with him; on payment of an agreed damages formula.  The remaining ‘partners’ considered Fred to be out dated and unpopular. In fact, 55% of the clients approached wish to leave with Fred. The practice applies for injunctive relief. No mention is made of the discussions or the proposed damages formula.  The application has been made on the basis of breach of the duty of fidelity and/or breach of fiduciary duty.</a:t>
            </a:r>
          </a:p>
          <a:p>
            <a:pPr marL="0" indent="0" algn="just">
              <a:buNone/>
            </a:pPr>
            <a:r>
              <a:rPr lang="en-US" dirty="0"/>
              <a:t>How would you advise Fred?</a:t>
            </a:r>
          </a:p>
          <a:p>
            <a:pPr marL="0" indent="0" algn="just">
              <a:buNone/>
            </a:pPr>
            <a:r>
              <a:rPr lang="en-US" dirty="0"/>
              <a:t>What view is the Court likely to take if the full history is known?</a:t>
            </a:r>
          </a:p>
          <a:p>
            <a:pPr marL="0" indent="0" algn="just">
              <a:buNone/>
            </a:pPr>
            <a:r>
              <a:rPr lang="en-US" dirty="0"/>
              <a:t> </a:t>
            </a:r>
          </a:p>
          <a:p>
            <a:pPr algn="just"/>
            <a:endParaRPr lang="en-US" dirty="0"/>
          </a:p>
        </p:txBody>
      </p:sp>
      <p:sp>
        <p:nvSpPr>
          <p:cNvPr id="4" name="Slide Number Placeholder 3">
            <a:extLst>
              <a:ext uri="{FF2B5EF4-FFF2-40B4-BE49-F238E27FC236}">
                <a16:creationId xmlns:a16="http://schemas.microsoft.com/office/drawing/2014/main" id="{59582F4E-C95B-4A4A-A7F5-8820A607FC67}"/>
              </a:ext>
            </a:extLst>
          </p:cNvPr>
          <p:cNvSpPr>
            <a:spLocks noGrp="1"/>
          </p:cNvSpPr>
          <p:nvPr>
            <p:ph type="sldNum" sz="quarter" idx="12"/>
          </p:nvPr>
        </p:nvSpPr>
        <p:spPr/>
        <p:txBody>
          <a:bodyPr/>
          <a:lstStyle/>
          <a:p>
            <a:fld id="{77669218-22C6-FA47-B79A-A68F18F3E745}" type="slidenum">
              <a:rPr lang="en-US" smtClean="0"/>
              <a:t>33</a:t>
            </a:fld>
            <a:endParaRPr lang="en-US"/>
          </a:p>
        </p:txBody>
      </p:sp>
    </p:spTree>
    <p:extLst>
      <p:ext uri="{BB962C8B-B14F-4D97-AF65-F5344CB8AC3E}">
        <p14:creationId xmlns:p14="http://schemas.microsoft.com/office/powerpoint/2010/main" val="587557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ED6DF-F352-2A42-8A7B-EE0C880E37CB}"/>
              </a:ext>
            </a:extLst>
          </p:cNvPr>
          <p:cNvSpPr>
            <a:spLocks noGrp="1"/>
          </p:cNvSpPr>
          <p:nvPr>
            <p:ph type="title"/>
          </p:nvPr>
        </p:nvSpPr>
        <p:spPr/>
        <p:txBody>
          <a:bodyPr/>
          <a:lstStyle/>
          <a:p>
            <a:r>
              <a:rPr lang="en-US" b="1" dirty="0"/>
              <a:t>Case 4?</a:t>
            </a:r>
          </a:p>
        </p:txBody>
      </p:sp>
      <p:sp>
        <p:nvSpPr>
          <p:cNvPr id="3" name="Content Placeholder 2">
            <a:extLst>
              <a:ext uri="{FF2B5EF4-FFF2-40B4-BE49-F238E27FC236}">
                <a16:creationId xmlns:a16="http://schemas.microsoft.com/office/drawing/2014/main" id="{876CAB6A-DEEE-1149-AF26-17F1CF60FABD}"/>
              </a:ext>
            </a:extLst>
          </p:cNvPr>
          <p:cNvSpPr>
            <a:spLocks noGrp="1"/>
          </p:cNvSpPr>
          <p:nvPr>
            <p:ph idx="1"/>
          </p:nvPr>
        </p:nvSpPr>
        <p:spPr/>
        <p:txBody>
          <a:bodyPr>
            <a:normAutofit fontScale="85000" lnSpcReduction="10000"/>
          </a:bodyPr>
          <a:lstStyle/>
          <a:p>
            <a:pPr algn="just"/>
            <a:r>
              <a:rPr lang="en-US" dirty="0" err="1"/>
              <a:t>Mr</a:t>
            </a:r>
            <a:r>
              <a:rPr lang="en-US" dirty="0"/>
              <a:t> Hills is the Managing Director of Medical Products Ltd. It is a national operation with many public sector clients. Following discussion with a major client, </a:t>
            </a:r>
            <a:r>
              <a:rPr lang="en-US" dirty="0" err="1"/>
              <a:t>Mr</a:t>
            </a:r>
            <a:r>
              <a:rPr lang="en-US" dirty="0"/>
              <a:t> Hills sets up a new company, migrates data from the Medical Products Ltd database, including images for his new website, and soft-pedals on a number of pipeline opportunities. He appoints his son and his daughter as directors of Medicinal Products Ltd. He is the only shareholder. He informs this fellow directors, he wishes to spend more time with his family.  No Service Agreement can be located. He is currently on garden leave. His employer has been alerted to the scheme as a result of a voicemail message left on </a:t>
            </a:r>
            <a:r>
              <a:rPr lang="en-US" dirty="0" err="1"/>
              <a:t>Mr</a:t>
            </a:r>
            <a:r>
              <a:rPr lang="en-US" dirty="0"/>
              <a:t> Hills’ direct office line. The full scale of the conduct is not known.</a:t>
            </a:r>
          </a:p>
          <a:p>
            <a:pPr marL="0" indent="0" algn="just">
              <a:buNone/>
            </a:pPr>
            <a:r>
              <a:rPr lang="en-US" dirty="0"/>
              <a:t>How would you advise Medical Products Ltd?  </a:t>
            </a:r>
          </a:p>
        </p:txBody>
      </p:sp>
      <p:sp>
        <p:nvSpPr>
          <p:cNvPr id="4" name="Slide Number Placeholder 3">
            <a:extLst>
              <a:ext uri="{FF2B5EF4-FFF2-40B4-BE49-F238E27FC236}">
                <a16:creationId xmlns:a16="http://schemas.microsoft.com/office/drawing/2014/main" id="{0904A612-37D4-1C48-A929-2706DE0860FD}"/>
              </a:ext>
            </a:extLst>
          </p:cNvPr>
          <p:cNvSpPr>
            <a:spLocks noGrp="1"/>
          </p:cNvSpPr>
          <p:nvPr>
            <p:ph type="sldNum" sz="quarter" idx="12"/>
          </p:nvPr>
        </p:nvSpPr>
        <p:spPr/>
        <p:txBody>
          <a:bodyPr/>
          <a:lstStyle/>
          <a:p>
            <a:fld id="{77669218-22C6-FA47-B79A-A68F18F3E745}" type="slidenum">
              <a:rPr lang="en-US" smtClean="0"/>
              <a:t>34</a:t>
            </a:fld>
            <a:endParaRPr lang="en-US"/>
          </a:p>
        </p:txBody>
      </p:sp>
    </p:spTree>
    <p:extLst>
      <p:ext uri="{BB962C8B-B14F-4D97-AF65-F5344CB8AC3E}">
        <p14:creationId xmlns:p14="http://schemas.microsoft.com/office/powerpoint/2010/main" val="233969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A7D2-1FF1-D74F-B455-2EA425A98680}"/>
              </a:ext>
            </a:extLst>
          </p:cNvPr>
          <p:cNvSpPr>
            <a:spLocks noGrp="1"/>
          </p:cNvSpPr>
          <p:nvPr>
            <p:ph type="title"/>
          </p:nvPr>
        </p:nvSpPr>
        <p:spPr/>
        <p:txBody>
          <a:bodyPr/>
          <a:lstStyle/>
          <a:p>
            <a:r>
              <a:rPr lang="en-US" b="1" dirty="0"/>
              <a:t>Government Perspective?</a:t>
            </a:r>
          </a:p>
        </p:txBody>
      </p:sp>
      <p:sp>
        <p:nvSpPr>
          <p:cNvPr id="3" name="Content Placeholder 2">
            <a:extLst>
              <a:ext uri="{FF2B5EF4-FFF2-40B4-BE49-F238E27FC236}">
                <a16:creationId xmlns:a16="http://schemas.microsoft.com/office/drawing/2014/main" id="{049A625B-E698-2549-830C-2FB9B871A03E}"/>
              </a:ext>
            </a:extLst>
          </p:cNvPr>
          <p:cNvSpPr>
            <a:spLocks noGrp="1"/>
          </p:cNvSpPr>
          <p:nvPr>
            <p:ph idx="1"/>
          </p:nvPr>
        </p:nvSpPr>
        <p:spPr/>
        <p:txBody>
          <a:bodyPr>
            <a:normAutofit fontScale="70000" lnSpcReduction="20000"/>
          </a:bodyPr>
          <a:lstStyle/>
          <a:p>
            <a:pPr algn="just"/>
            <a:r>
              <a:rPr lang="en-GB" dirty="0"/>
              <a:t>”The legal principles relevant to non-compete clauses form part of the doctrine of restraint of trade. The courts have recognised the tension in this area between a person’s freedom to trade, and </a:t>
            </a:r>
            <a:r>
              <a:rPr lang="en-GB" b="1" dirty="0"/>
              <a:t>the need to uphold contracts </a:t>
            </a:r>
            <a:r>
              <a:rPr lang="en-GB" dirty="0"/>
              <a:t>and </a:t>
            </a:r>
            <a:r>
              <a:rPr lang="en-GB" b="1" dirty="0"/>
              <a:t>to protect legitimate interests, as part of a contract</a:t>
            </a:r>
            <a:r>
              <a:rPr lang="en-GB" dirty="0"/>
              <a:t>. The task of the court is to balance these competing aspects of public policy.”</a:t>
            </a:r>
          </a:p>
          <a:p>
            <a:pPr algn="just"/>
            <a:endParaRPr lang="en-GB" dirty="0"/>
          </a:p>
          <a:p>
            <a:pPr algn="just"/>
            <a:r>
              <a:rPr lang="en-GB" dirty="0"/>
              <a:t>“All non-compete clauses, and other restraints of trade, are presumed to be unenforceable unless they are demonstrated to be reasonable. A non-compete clause will only be reasonable and enforceable if (</a:t>
            </a:r>
            <a:r>
              <a:rPr lang="en-GB" dirty="0" err="1"/>
              <a:t>i</a:t>
            </a:r>
            <a:r>
              <a:rPr lang="en-GB" dirty="0"/>
              <a:t>) it protects a legitimate business interest of the ex-employer, and (ii) it is no wider than reasonably necessary to protect that legitimate business interest. The onus of proving reasonableness in both these respects is on the employer. It follows that a non-compete clause is only enforceable if an employer has demonstrated, to the court’s satisfaction, that it is reasonably necessary to protect its legitimate business interest.” </a:t>
            </a:r>
          </a:p>
          <a:p>
            <a:pPr algn="just"/>
            <a:endParaRPr lang="en-GB" dirty="0"/>
          </a:p>
          <a:p>
            <a:endParaRPr lang="en-US" dirty="0"/>
          </a:p>
        </p:txBody>
      </p:sp>
      <p:sp>
        <p:nvSpPr>
          <p:cNvPr id="4" name="Slide Number Placeholder 3">
            <a:extLst>
              <a:ext uri="{FF2B5EF4-FFF2-40B4-BE49-F238E27FC236}">
                <a16:creationId xmlns:a16="http://schemas.microsoft.com/office/drawing/2014/main" id="{9957E54C-61BD-DD4C-90E9-45E60F720AAB}"/>
              </a:ext>
            </a:extLst>
          </p:cNvPr>
          <p:cNvSpPr>
            <a:spLocks noGrp="1"/>
          </p:cNvSpPr>
          <p:nvPr>
            <p:ph type="sldNum" sz="quarter" idx="12"/>
          </p:nvPr>
        </p:nvSpPr>
        <p:spPr/>
        <p:txBody>
          <a:bodyPr/>
          <a:lstStyle/>
          <a:p>
            <a:fld id="{77669218-22C6-FA47-B79A-A68F18F3E745}" type="slidenum">
              <a:rPr lang="en-US" smtClean="0"/>
              <a:t>4</a:t>
            </a:fld>
            <a:endParaRPr lang="en-US"/>
          </a:p>
        </p:txBody>
      </p:sp>
    </p:spTree>
    <p:extLst>
      <p:ext uri="{BB962C8B-B14F-4D97-AF65-F5344CB8AC3E}">
        <p14:creationId xmlns:p14="http://schemas.microsoft.com/office/powerpoint/2010/main" val="331202844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DA8D9-95F1-9B4F-845C-3FE7DF027130}"/>
              </a:ext>
            </a:extLst>
          </p:cNvPr>
          <p:cNvSpPr>
            <a:spLocks noGrp="1"/>
          </p:cNvSpPr>
          <p:nvPr>
            <p:ph type="title"/>
          </p:nvPr>
        </p:nvSpPr>
        <p:spPr/>
        <p:txBody>
          <a:bodyPr/>
          <a:lstStyle/>
          <a:p>
            <a:r>
              <a:rPr lang="en-US" b="1" dirty="0"/>
              <a:t>The Options? </a:t>
            </a:r>
          </a:p>
        </p:txBody>
      </p:sp>
      <p:sp>
        <p:nvSpPr>
          <p:cNvPr id="3" name="Content Placeholder 2">
            <a:extLst>
              <a:ext uri="{FF2B5EF4-FFF2-40B4-BE49-F238E27FC236}">
                <a16:creationId xmlns:a16="http://schemas.microsoft.com/office/drawing/2014/main" id="{B682CE4D-75C6-834E-BF96-726653D0E380}"/>
              </a:ext>
            </a:extLst>
          </p:cNvPr>
          <p:cNvSpPr>
            <a:spLocks noGrp="1"/>
          </p:cNvSpPr>
          <p:nvPr>
            <p:ph idx="1"/>
          </p:nvPr>
        </p:nvSpPr>
        <p:spPr/>
        <p:txBody>
          <a:bodyPr>
            <a:normAutofit fontScale="85000" lnSpcReduction="20000"/>
          </a:bodyPr>
          <a:lstStyle/>
          <a:p>
            <a:r>
              <a:rPr lang="en-US" sz="2400" dirty="0"/>
              <a:t>Mandatory Compensation </a:t>
            </a:r>
            <a:r>
              <a:rPr lang="en-US" sz="1200" dirty="0"/>
              <a:t>(Germany, France and Italy)</a:t>
            </a:r>
          </a:p>
          <a:p>
            <a:pPr marL="0" indent="0">
              <a:buNone/>
            </a:pPr>
            <a:r>
              <a:rPr lang="en-US" sz="1200" dirty="0"/>
              <a:t>With </a:t>
            </a:r>
          </a:p>
          <a:p>
            <a:r>
              <a:rPr lang="en-US" sz="2400" dirty="0"/>
              <a:t>Complementary Measures </a:t>
            </a:r>
            <a:r>
              <a:rPr lang="en-US" sz="1200" dirty="0"/>
              <a:t>(disclosure and default unenforceability, statutory max period </a:t>
            </a:r>
            <a:r>
              <a:rPr lang="en-US" sz="1200" dirty="0" err="1"/>
              <a:t>etc</a:t>
            </a:r>
            <a:r>
              <a:rPr lang="en-US" sz="1200" dirty="0"/>
              <a:t>)</a:t>
            </a:r>
          </a:p>
          <a:p>
            <a:pPr marL="0" indent="0">
              <a:buNone/>
            </a:pPr>
            <a:r>
              <a:rPr lang="en-US" sz="1200" dirty="0"/>
              <a:t>Or</a:t>
            </a:r>
          </a:p>
          <a:p>
            <a:r>
              <a:rPr lang="en-US" sz="2400" dirty="0"/>
              <a:t>Prohibition on Non-Compete provisions:</a:t>
            </a:r>
          </a:p>
          <a:p>
            <a:pPr marL="0" indent="0" algn="just">
              <a:buNone/>
            </a:pPr>
            <a:r>
              <a:rPr lang="en-GB" sz="1900" dirty="0"/>
              <a:t>The Government recognises that there are arguments against prohibiting the use of non-compete clauses, </a:t>
            </a:r>
            <a:r>
              <a:rPr lang="en-GB" sz="1900" b="1" dirty="0"/>
              <a:t>including that such clauses can help protect legitimate business interests and prevent harm to a business through, for example, loss of confidential information. </a:t>
            </a:r>
            <a:r>
              <a:rPr lang="en-GB" sz="1900" dirty="0"/>
              <a:t>However, it is important to note that this consultation seeks views on targeted and specific reforms to post-termination non-compete clauses in contracts of employment. </a:t>
            </a:r>
          </a:p>
          <a:p>
            <a:pPr marL="0" indent="0" algn="just">
              <a:buNone/>
            </a:pPr>
            <a:endParaRPr lang="en-US" sz="1900" dirty="0"/>
          </a:p>
        </p:txBody>
      </p:sp>
      <p:sp>
        <p:nvSpPr>
          <p:cNvPr id="4" name="Slide Number Placeholder 3">
            <a:extLst>
              <a:ext uri="{FF2B5EF4-FFF2-40B4-BE49-F238E27FC236}">
                <a16:creationId xmlns:a16="http://schemas.microsoft.com/office/drawing/2014/main" id="{2F5A27A6-D046-C64A-B1D3-DD6766AE4ABC}"/>
              </a:ext>
            </a:extLst>
          </p:cNvPr>
          <p:cNvSpPr>
            <a:spLocks noGrp="1"/>
          </p:cNvSpPr>
          <p:nvPr>
            <p:ph type="sldNum" sz="quarter" idx="12"/>
          </p:nvPr>
        </p:nvSpPr>
        <p:spPr/>
        <p:txBody>
          <a:bodyPr/>
          <a:lstStyle/>
          <a:p>
            <a:fld id="{77669218-22C6-FA47-B79A-A68F18F3E745}" type="slidenum">
              <a:rPr lang="en-US" smtClean="0"/>
              <a:t>5</a:t>
            </a:fld>
            <a:endParaRPr lang="en-US"/>
          </a:p>
        </p:txBody>
      </p:sp>
    </p:spTree>
    <p:extLst>
      <p:ext uri="{BB962C8B-B14F-4D97-AF65-F5344CB8AC3E}">
        <p14:creationId xmlns:p14="http://schemas.microsoft.com/office/powerpoint/2010/main" val="308434050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9E2B-157B-D448-A03E-9230EAB35171}"/>
              </a:ext>
            </a:extLst>
          </p:cNvPr>
          <p:cNvSpPr>
            <a:spLocks noGrp="1"/>
          </p:cNvSpPr>
          <p:nvPr>
            <p:ph type="title"/>
          </p:nvPr>
        </p:nvSpPr>
        <p:spPr/>
        <p:txBody>
          <a:bodyPr/>
          <a:lstStyle/>
          <a:p>
            <a:r>
              <a:rPr lang="en-US" b="1" dirty="0"/>
              <a:t>Other Protections?</a:t>
            </a:r>
          </a:p>
        </p:txBody>
      </p:sp>
      <p:sp>
        <p:nvSpPr>
          <p:cNvPr id="3" name="Content Placeholder 2">
            <a:extLst>
              <a:ext uri="{FF2B5EF4-FFF2-40B4-BE49-F238E27FC236}">
                <a16:creationId xmlns:a16="http://schemas.microsoft.com/office/drawing/2014/main" id="{E539AEE9-B28B-6140-98D3-62F4A0D634D7}"/>
              </a:ext>
            </a:extLst>
          </p:cNvPr>
          <p:cNvSpPr>
            <a:spLocks noGrp="1"/>
          </p:cNvSpPr>
          <p:nvPr>
            <p:ph idx="1"/>
          </p:nvPr>
        </p:nvSpPr>
        <p:spPr/>
        <p:txBody>
          <a:bodyPr>
            <a:normAutofit fontScale="77500" lnSpcReduction="20000"/>
          </a:bodyPr>
          <a:lstStyle/>
          <a:p>
            <a:pPr marL="0" indent="0" algn="just">
              <a:buNone/>
            </a:pPr>
            <a:r>
              <a:rPr lang="en-GB" dirty="0"/>
              <a:t>‘The consultation does not seek views on confidentiality clauses, intellectual property law or other means to protect legitimate business interests. </a:t>
            </a:r>
          </a:p>
          <a:p>
            <a:pPr marL="0" indent="0" algn="just">
              <a:buNone/>
            </a:pPr>
            <a:r>
              <a:rPr lang="en-GB" dirty="0"/>
              <a:t>Those are separate areas that should not be confused with non-compete clauses. Intellectual property rights will protect the legitimate interests of a former employer and operate independently from any contract between an employer and its employees. For example, the law of confidence will prevent current or former employees from personally using their employer’s trade secrets or confidential customer lists. Similarly, trademark and passing-off law will prevent former employees from suggesting that they have a connection with the business in which they formerly worked unless the former employer agrees to this. Copyright law will prevent a former employee from copying written works created in the course of his former employment where he does have the consent of the former employer. ”</a:t>
            </a:r>
          </a:p>
          <a:p>
            <a:pPr marL="0" indent="0">
              <a:buNone/>
            </a:pPr>
            <a:endParaRPr lang="en-GB" dirty="0"/>
          </a:p>
          <a:p>
            <a:endParaRPr lang="en-US" dirty="0"/>
          </a:p>
        </p:txBody>
      </p:sp>
      <p:sp>
        <p:nvSpPr>
          <p:cNvPr id="4" name="Slide Number Placeholder 3">
            <a:extLst>
              <a:ext uri="{FF2B5EF4-FFF2-40B4-BE49-F238E27FC236}">
                <a16:creationId xmlns:a16="http://schemas.microsoft.com/office/drawing/2014/main" id="{45717914-040A-FC40-AD10-42B8841DF42E}"/>
              </a:ext>
            </a:extLst>
          </p:cNvPr>
          <p:cNvSpPr>
            <a:spLocks noGrp="1"/>
          </p:cNvSpPr>
          <p:nvPr>
            <p:ph type="sldNum" sz="quarter" idx="12"/>
          </p:nvPr>
        </p:nvSpPr>
        <p:spPr/>
        <p:txBody>
          <a:bodyPr/>
          <a:lstStyle/>
          <a:p>
            <a:fld id="{77669218-22C6-FA47-B79A-A68F18F3E745}" type="slidenum">
              <a:rPr lang="en-US" smtClean="0"/>
              <a:t>6</a:t>
            </a:fld>
            <a:endParaRPr lang="en-US"/>
          </a:p>
        </p:txBody>
      </p:sp>
    </p:spTree>
    <p:extLst>
      <p:ext uri="{BB962C8B-B14F-4D97-AF65-F5344CB8AC3E}">
        <p14:creationId xmlns:p14="http://schemas.microsoft.com/office/powerpoint/2010/main" val="34277754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D8E54-80A3-0F4D-A53F-EB92B102A640}"/>
              </a:ext>
            </a:extLst>
          </p:cNvPr>
          <p:cNvSpPr>
            <a:spLocks noGrp="1"/>
          </p:cNvSpPr>
          <p:nvPr>
            <p:ph type="title"/>
          </p:nvPr>
        </p:nvSpPr>
        <p:spPr/>
        <p:txBody>
          <a:bodyPr/>
          <a:lstStyle/>
          <a:p>
            <a:r>
              <a:rPr lang="en-US" b="1" dirty="0"/>
              <a:t>Initial Issues?</a:t>
            </a:r>
          </a:p>
        </p:txBody>
      </p:sp>
      <p:sp>
        <p:nvSpPr>
          <p:cNvPr id="3" name="Content Placeholder 2">
            <a:extLst>
              <a:ext uri="{FF2B5EF4-FFF2-40B4-BE49-F238E27FC236}">
                <a16:creationId xmlns:a16="http://schemas.microsoft.com/office/drawing/2014/main" id="{E7B62830-128B-064E-9320-5F69695ED344}"/>
              </a:ext>
            </a:extLst>
          </p:cNvPr>
          <p:cNvSpPr>
            <a:spLocks noGrp="1"/>
          </p:cNvSpPr>
          <p:nvPr>
            <p:ph idx="1"/>
          </p:nvPr>
        </p:nvSpPr>
        <p:spPr/>
        <p:txBody>
          <a:bodyPr>
            <a:normAutofit fontScale="92500" lnSpcReduction="10000"/>
          </a:bodyPr>
          <a:lstStyle/>
          <a:p>
            <a:r>
              <a:rPr lang="en-US" dirty="0"/>
              <a:t>Employees, workers, or both? </a:t>
            </a:r>
          </a:p>
          <a:p>
            <a:r>
              <a:rPr lang="en-US" dirty="0"/>
              <a:t>Meaning of ‘non-compete?</a:t>
            </a:r>
          </a:p>
          <a:p>
            <a:r>
              <a:rPr lang="en-US" dirty="0"/>
              <a:t>Prohibition of </a:t>
            </a:r>
            <a:r>
              <a:rPr lang="en-US" i="1" dirty="0"/>
              <a:t>contractual </a:t>
            </a:r>
            <a:r>
              <a:rPr lang="en-US" dirty="0"/>
              <a:t>rather than </a:t>
            </a:r>
            <a:r>
              <a:rPr lang="en-US" i="1" dirty="0" err="1"/>
              <a:t>proprietory</a:t>
            </a:r>
            <a:r>
              <a:rPr lang="en-US" i="1" dirty="0"/>
              <a:t> claims?</a:t>
            </a:r>
          </a:p>
          <a:p>
            <a:r>
              <a:rPr lang="en-US" dirty="0"/>
              <a:t>Freedom of contract?</a:t>
            </a:r>
          </a:p>
          <a:p>
            <a:r>
              <a:rPr lang="en-US" dirty="0"/>
              <a:t>What of the prohibition against ‘adequacy of consideration’?</a:t>
            </a:r>
          </a:p>
          <a:p>
            <a:r>
              <a:rPr lang="en-US" dirty="0"/>
              <a:t>What is meant by a fair settlement?  </a:t>
            </a:r>
          </a:p>
          <a:p>
            <a:r>
              <a:rPr lang="en-US" dirty="0"/>
              <a:t>Does this re-write the contractual bargain? </a:t>
            </a:r>
          </a:p>
          <a:p>
            <a:endParaRPr lang="en-US" dirty="0"/>
          </a:p>
          <a:p>
            <a:endParaRPr lang="en-US" dirty="0"/>
          </a:p>
        </p:txBody>
      </p:sp>
      <p:sp>
        <p:nvSpPr>
          <p:cNvPr id="4" name="Slide Number Placeholder 3">
            <a:extLst>
              <a:ext uri="{FF2B5EF4-FFF2-40B4-BE49-F238E27FC236}">
                <a16:creationId xmlns:a16="http://schemas.microsoft.com/office/drawing/2014/main" id="{E30EDDD6-37C2-C242-A582-F0A1899D248D}"/>
              </a:ext>
            </a:extLst>
          </p:cNvPr>
          <p:cNvSpPr>
            <a:spLocks noGrp="1"/>
          </p:cNvSpPr>
          <p:nvPr>
            <p:ph type="sldNum" sz="quarter" idx="12"/>
          </p:nvPr>
        </p:nvSpPr>
        <p:spPr/>
        <p:txBody>
          <a:bodyPr/>
          <a:lstStyle/>
          <a:p>
            <a:fld id="{77669218-22C6-FA47-B79A-A68F18F3E745}" type="slidenum">
              <a:rPr lang="en-US" smtClean="0"/>
              <a:t>7</a:t>
            </a:fld>
            <a:endParaRPr lang="en-US"/>
          </a:p>
        </p:txBody>
      </p:sp>
    </p:spTree>
    <p:extLst>
      <p:ext uri="{BB962C8B-B14F-4D97-AF65-F5344CB8AC3E}">
        <p14:creationId xmlns:p14="http://schemas.microsoft.com/office/powerpoint/2010/main" val="349824011"/>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475E-F5EC-0946-8A61-7860E8E8EFFE}"/>
              </a:ext>
            </a:extLst>
          </p:cNvPr>
          <p:cNvSpPr>
            <a:spLocks noGrp="1"/>
          </p:cNvSpPr>
          <p:nvPr>
            <p:ph type="title"/>
          </p:nvPr>
        </p:nvSpPr>
        <p:spPr/>
        <p:txBody>
          <a:bodyPr/>
          <a:lstStyle/>
          <a:p>
            <a:r>
              <a:rPr lang="en-US" b="1" dirty="0"/>
              <a:t>ELA Response?</a:t>
            </a:r>
          </a:p>
        </p:txBody>
      </p:sp>
      <p:sp>
        <p:nvSpPr>
          <p:cNvPr id="3" name="Content Placeholder 2">
            <a:extLst>
              <a:ext uri="{FF2B5EF4-FFF2-40B4-BE49-F238E27FC236}">
                <a16:creationId xmlns:a16="http://schemas.microsoft.com/office/drawing/2014/main" id="{2A37B22E-2E38-674A-8CC9-6A461AEBB286}"/>
              </a:ext>
            </a:extLst>
          </p:cNvPr>
          <p:cNvSpPr>
            <a:spLocks noGrp="1"/>
          </p:cNvSpPr>
          <p:nvPr>
            <p:ph idx="1"/>
          </p:nvPr>
        </p:nvSpPr>
        <p:spPr/>
        <p:txBody>
          <a:bodyPr>
            <a:normAutofit fontScale="77500" lnSpcReduction="20000"/>
          </a:bodyPr>
          <a:lstStyle/>
          <a:p>
            <a:r>
              <a:rPr lang="en-US" dirty="0"/>
              <a:t>Paul Goulding QC and Jonathan Chamberlain </a:t>
            </a:r>
          </a:p>
          <a:p>
            <a:r>
              <a:rPr lang="en-US" dirty="0"/>
              <a:t>111 pages</a:t>
            </a:r>
          </a:p>
          <a:p>
            <a:pPr marL="0" indent="0" algn="just">
              <a:buNone/>
            </a:pPr>
            <a:r>
              <a:rPr lang="en-GB" dirty="0"/>
              <a:t>“5.1. Whilst COVID continues to have a massive impact on the economy overall, we have not seen any evidence of any material change of circumstances relevant to post-termination restraints since the Government􀂶s 2018 response to the 2016 Call for Evidence on Non- Compete Clauses.” </a:t>
            </a:r>
          </a:p>
          <a:p>
            <a:pPr marL="0" indent="0" algn="just">
              <a:buNone/>
            </a:pPr>
            <a:r>
              <a:rPr lang="en-GB" dirty="0"/>
              <a:t>5.2	The survey (see Part 4) that ELA has conducted for the purposes of this consultation of interested businesses revealed no appetite for substantial reform, even though it was conducted after the current pandemic began and whilst those employers were preparing for business life after it has ended. </a:t>
            </a:r>
          </a:p>
          <a:p>
            <a:pPr marL="0" indent="0" algn="just">
              <a:buNone/>
            </a:pPr>
            <a:r>
              <a:rPr lang="en-GB" dirty="0"/>
              <a:t>And….</a:t>
            </a:r>
          </a:p>
          <a:p>
            <a:pPr marL="0" indent="0" algn="just">
              <a:buNone/>
            </a:pPr>
            <a:endParaRPr lang="en-GB" dirty="0"/>
          </a:p>
          <a:p>
            <a:endParaRPr lang="en-US" dirty="0"/>
          </a:p>
        </p:txBody>
      </p:sp>
      <p:sp>
        <p:nvSpPr>
          <p:cNvPr id="4" name="Slide Number Placeholder 3">
            <a:extLst>
              <a:ext uri="{FF2B5EF4-FFF2-40B4-BE49-F238E27FC236}">
                <a16:creationId xmlns:a16="http://schemas.microsoft.com/office/drawing/2014/main" id="{F15274FA-3573-1B42-BD56-6ECB14319183}"/>
              </a:ext>
            </a:extLst>
          </p:cNvPr>
          <p:cNvSpPr>
            <a:spLocks noGrp="1"/>
          </p:cNvSpPr>
          <p:nvPr>
            <p:ph type="sldNum" sz="quarter" idx="12"/>
          </p:nvPr>
        </p:nvSpPr>
        <p:spPr/>
        <p:txBody>
          <a:bodyPr/>
          <a:lstStyle/>
          <a:p>
            <a:fld id="{77669218-22C6-FA47-B79A-A68F18F3E745}" type="slidenum">
              <a:rPr lang="en-US" smtClean="0"/>
              <a:t>8</a:t>
            </a:fld>
            <a:endParaRPr lang="en-US"/>
          </a:p>
        </p:txBody>
      </p:sp>
    </p:spTree>
    <p:extLst>
      <p:ext uri="{BB962C8B-B14F-4D97-AF65-F5344CB8AC3E}">
        <p14:creationId xmlns:p14="http://schemas.microsoft.com/office/powerpoint/2010/main" val="147570190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A756-4513-DF4F-B8C7-79CBEA8190A4}"/>
              </a:ext>
            </a:extLst>
          </p:cNvPr>
          <p:cNvSpPr>
            <a:spLocks noGrp="1"/>
          </p:cNvSpPr>
          <p:nvPr>
            <p:ph type="title"/>
          </p:nvPr>
        </p:nvSpPr>
        <p:spPr/>
        <p:txBody>
          <a:bodyPr/>
          <a:lstStyle/>
          <a:p>
            <a:r>
              <a:rPr lang="en-US" dirty="0"/>
              <a:t>ELA Response contd.</a:t>
            </a:r>
          </a:p>
        </p:txBody>
      </p:sp>
      <p:sp>
        <p:nvSpPr>
          <p:cNvPr id="3" name="Content Placeholder 2">
            <a:extLst>
              <a:ext uri="{FF2B5EF4-FFF2-40B4-BE49-F238E27FC236}">
                <a16:creationId xmlns:a16="http://schemas.microsoft.com/office/drawing/2014/main" id="{E751ECD4-8A19-2447-B332-96A4DE92FEEA}"/>
              </a:ext>
            </a:extLst>
          </p:cNvPr>
          <p:cNvSpPr>
            <a:spLocks noGrp="1"/>
          </p:cNvSpPr>
          <p:nvPr>
            <p:ph idx="1"/>
          </p:nvPr>
        </p:nvSpPr>
        <p:spPr/>
        <p:txBody>
          <a:bodyPr>
            <a:normAutofit fontScale="70000" lnSpcReduction="20000"/>
          </a:bodyPr>
          <a:lstStyle/>
          <a:p>
            <a:pPr marL="0" indent="0" algn="just">
              <a:buNone/>
            </a:pPr>
            <a:r>
              <a:rPr lang="en-GB" dirty="0"/>
              <a:t>5.4 This law forms part of the common law in general, and the doctrine of restraint of trade in particular. It has been developed by the application, development and refinement of principles in light of the facts and circumstances of individual cases. The courts aim to strike a balance between competing public interests of the employer in protecting its business, the employee in working as he or she wishes, </a:t>
            </a:r>
            <a:r>
              <a:rPr lang="en-GB" b="1" dirty="0"/>
              <a:t>and both parties in seeing their contractual bargain upheld</a:t>
            </a:r>
            <a:r>
              <a:rPr lang="en-GB" dirty="0"/>
              <a:t>. </a:t>
            </a:r>
          </a:p>
          <a:p>
            <a:pPr marL="0" indent="0" algn="just">
              <a:buNone/>
            </a:pPr>
            <a:r>
              <a:rPr lang="en-GB" dirty="0"/>
              <a:t>And </a:t>
            </a:r>
          </a:p>
          <a:p>
            <a:pPr marL="0" indent="0" algn="just">
              <a:buNone/>
            </a:pPr>
            <a:r>
              <a:rPr lang="en-GB" dirty="0"/>
              <a:t>5.7. The law draws a clear line between the employee's skill and knowledge and the employer's trade secrets, but policing that line is very difficult in practice. </a:t>
            </a:r>
            <a:r>
              <a:rPr lang="en-GB" b="1" dirty="0"/>
              <a:t>It is rarely obvious what belongs to whom</a:t>
            </a:r>
            <a:r>
              <a:rPr lang="en-GB" dirty="0"/>
              <a:t>. A non-compete clause helps largely avoid these ambiguities by setting out clearly for whom the employee can and cannot work, in order to protect the employer's trade secrets. That clarity is of value not just to employers and employees but also investors, who see non-competes for example as protecting the employer's assets (and therefore their investment) in the crucial stage before formal intellectual property rights are crystallised. </a:t>
            </a:r>
          </a:p>
          <a:p>
            <a:pPr marL="0" indent="0" algn="just">
              <a:buNone/>
            </a:pPr>
            <a:endParaRPr lang="en-GB" dirty="0"/>
          </a:p>
          <a:p>
            <a:endParaRPr lang="en-US" dirty="0"/>
          </a:p>
        </p:txBody>
      </p:sp>
      <p:sp>
        <p:nvSpPr>
          <p:cNvPr id="4" name="Slide Number Placeholder 3">
            <a:extLst>
              <a:ext uri="{FF2B5EF4-FFF2-40B4-BE49-F238E27FC236}">
                <a16:creationId xmlns:a16="http://schemas.microsoft.com/office/drawing/2014/main" id="{84CD301C-37C2-3547-AE8D-26411130AB03}"/>
              </a:ext>
            </a:extLst>
          </p:cNvPr>
          <p:cNvSpPr>
            <a:spLocks noGrp="1"/>
          </p:cNvSpPr>
          <p:nvPr>
            <p:ph type="sldNum" sz="quarter" idx="12"/>
          </p:nvPr>
        </p:nvSpPr>
        <p:spPr/>
        <p:txBody>
          <a:bodyPr/>
          <a:lstStyle/>
          <a:p>
            <a:fld id="{77669218-22C6-FA47-B79A-A68F18F3E745}" type="slidenum">
              <a:rPr lang="en-US" smtClean="0"/>
              <a:t>9</a:t>
            </a:fld>
            <a:endParaRPr lang="en-US"/>
          </a:p>
        </p:txBody>
      </p:sp>
    </p:spTree>
    <p:extLst>
      <p:ext uri="{BB962C8B-B14F-4D97-AF65-F5344CB8AC3E}">
        <p14:creationId xmlns:p14="http://schemas.microsoft.com/office/powerpoint/2010/main" val="715909208"/>
      </p:ext>
    </p:extLst>
  </p:cSld>
  <p:clrMapOvr>
    <a:masterClrMapping/>
  </p:clrMapOvr>
  <p:transition spd="slow">
    <p:randomBar dir="vert"/>
  </p:transition>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Plaza.thmx</Template>
  <TotalTime>11276</TotalTime>
  <Words>2669</Words>
  <Application>Microsoft Office PowerPoint</Application>
  <PresentationFormat>On-screen Show (4:3)</PresentationFormat>
  <Paragraphs>243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Century Gothic</vt:lpstr>
      <vt:lpstr>Wingdings</vt:lpstr>
      <vt:lpstr>Wingdings 2</vt:lpstr>
      <vt:lpstr>Plaza</vt:lpstr>
      <vt:lpstr>Employer Protection in the time of Pandemic – A Holistic View?</vt:lpstr>
      <vt:lpstr>PowerPoint Presentation</vt:lpstr>
      <vt:lpstr>Market Forces?</vt:lpstr>
      <vt:lpstr>Government Perspective?</vt:lpstr>
      <vt:lpstr>The Options? </vt:lpstr>
      <vt:lpstr>Other Protections?</vt:lpstr>
      <vt:lpstr>Initial Issues?</vt:lpstr>
      <vt:lpstr>ELA Response?</vt:lpstr>
      <vt:lpstr>ELA Response contd.</vt:lpstr>
      <vt:lpstr>Market Realities? </vt:lpstr>
      <vt:lpstr>PowerPoint Presentation</vt:lpstr>
      <vt:lpstr>Legal Context?</vt:lpstr>
      <vt:lpstr>At a glance?</vt:lpstr>
      <vt:lpstr>The contractual route?</vt:lpstr>
      <vt:lpstr>Interim Injunction?</vt:lpstr>
      <vt:lpstr>Interim Injunction?</vt:lpstr>
      <vt:lpstr>Inspection and delivery up? </vt:lpstr>
      <vt:lpstr>Costs exposure?</vt:lpstr>
      <vt:lpstr>PowerPoint Presentation</vt:lpstr>
      <vt:lpstr>Springboard Relief? </vt:lpstr>
      <vt:lpstr>Equitable Relief? </vt:lpstr>
      <vt:lpstr>Constraints?</vt:lpstr>
      <vt:lpstr>Potential Causes of action?</vt:lpstr>
      <vt:lpstr>Prospective Defendants?</vt:lpstr>
      <vt:lpstr>A Criminal Perspective?</vt:lpstr>
      <vt:lpstr>PowerPoint Presentation</vt:lpstr>
      <vt:lpstr>Jurisdiction and duty to refer?</vt:lpstr>
      <vt:lpstr>PowerPoint Presentation</vt:lpstr>
      <vt:lpstr>The Way Ahead?</vt:lpstr>
      <vt:lpstr>PowerPoint Presentation</vt:lpstr>
      <vt:lpstr>Case 1</vt:lpstr>
      <vt:lpstr>Case 2</vt:lpstr>
      <vt:lpstr>Case 3? </vt:lpstr>
      <vt:lpstr>Case 4?</vt:lpstr>
    </vt:vector>
  </TitlesOfParts>
  <Company>9 St John Street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PI Seminar</dc:title>
  <dc:creator>Matthew Snarr</dc:creator>
  <cp:lastModifiedBy>Connor Britton</cp:lastModifiedBy>
  <cp:revision>78</cp:revision>
  <cp:lastPrinted>2020-11-01T10:38:10Z</cp:lastPrinted>
  <dcterms:created xsi:type="dcterms:W3CDTF">2017-06-21T20:50:30Z</dcterms:created>
  <dcterms:modified xsi:type="dcterms:W3CDTF">2022-02-04T09:55:44Z</dcterms:modified>
</cp:coreProperties>
</file>